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67" r:id="rId2"/>
    <p:sldMasterId id="2147483879" r:id="rId3"/>
  </p:sldMasterIdLst>
  <p:notesMasterIdLst>
    <p:notesMasterId r:id="rId37"/>
  </p:notesMasterIdLst>
  <p:sldIdLst>
    <p:sldId id="359" r:id="rId4"/>
    <p:sldId id="363" r:id="rId5"/>
    <p:sldId id="374" r:id="rId6"/>
    <p:sldId id="376" r:id="rId7"/>
    <p:sldId id="377" r:id="rId8"/>
    <p:sldId id="378" r:id="rId9"/>
    <p:sldId id="379" r:id="rId10"/>
    <p:sldId id="380" r:id="rId11"/>
    <p:sldId id="383" r:id="rId12"/>
    <p:sldId id="384" r:id="rId13"/>
    <p:sldId id="385" r:id="rId14"/>
    <p:sldId id="392" r:id="rId15"/>
    <p:sldId id="407" r:id="rId16"/>
    <p:sldId id="335" r:id="rId17"/>
    <p:sldId id="395" r:id="rId18"/>
    <p:sldId id="343" r:id="rId19"/>
    <p:sldId id="409" r:id="rId20"/>
    <p:sldId id="402" r:id="rId21"/>
    <p:sldId id="399" r:id="rId22"/>
    <p:sldId id="404" r:id="rId23"/>
    <p:sldId id="405" r:id="rId24"/>
    <p:sldId id="406" r:id="rId25"/>
    <p:sldId id="393" r:id="rId26"/>
    <p:sldId id="408" r:id="rId27"/>
    <p:sldId id="364" r:id="rId28"/>
    <p:sldId id="366" r:id="rId29"/>
    <p:sldId id="369" r:id="rId30"/>
    <p:sldId id="368" r:id="rId31"/>
    <p:sldId id="370" r:id="rId32"/>
    <p:sldId id="371" r:id="rId33"/>
    <p:sldId id="372" r:id="rId34"/>
    <p:sldId id="373" r:id="rId35"/>
    <p:sldId id="39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F9A0D"/>
    <a:srgbClr val="292929"/>
    <a:srgbClr val="F57B17"/>
    <a:srgbClr val="FFCE33"/>
    <a:srgbClr val="FFD85B"/>
    <a:srgbClr val="47AAC5"/>
    <a:srgbClr val="5691B6"/>
    <a:srgbClr val="C9AE8D"/>
    <a:srgbClr val="3FA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9" autoAdjust="0"/>
    <p:restoredTop sz="92895" autoAdjust="0"/>
  </p:normalViewPr>
  <p:slideViewPr>
    <p:cSldViewPr snapToGrid="0">
      <p:cViewPr varScale="1">
        <p:scale>
          <a:sx n="73" d="100"/>
          <a:sy n="73" d="100"/>
        </p:scale>
        <p:origin x="1158" y="78"/>
      </p:cViewPr>
      <p:guideLst>
        <p:guide orient="horz" pos="55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5C398-9231-4ED1-953C-97BF64B5C2FD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E7FE8-64ED-4A51-963A-62A4D5D608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DEC3-93A2-4E68-B755-361D55E0496A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55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50" tIns="46625" rIns="93250" bIns="46625"/>
          <a:lstStyle/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5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50" tIns="46625" rIns="93250" bIns="46625"/>
          <a:lstStyle/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6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50" tIns="46625" rIns="93250" bIns="46625"/>
          <a:lstStyle/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63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652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808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508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694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50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08CF-3EEC-4E8F-AEB7-91991BA9049E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89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DEC3-93A2-4E68-B755-361D55E0496A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912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0DEC3-93A2-4E68-B755-361D55E0496A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54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1FB66-C7DC-48F9-95AC-AD32C45A3191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427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E1EB35-7DCC-4681-9BBF-091DA4C25518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3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72" tIns="46186" rIns="92372" bIns="46186"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pitchFamily="34" charset="0"/>
            </a:endParaRPr>
          </a:p>
        </p:txBody>
      </p:sp>
      <p:sp>
        <p:nvSpPr>
          <p:cNvPr id="62468" name="Espaço Reservado para Número de Slide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6" rIns="92372" bIns="46186" anchor="b"/>
          <a:lstStyle/>
          <a:p>
            <a:pPr algn="r"/>
            <a:fld id="{0BF4F4A1-FBF8-45F6-8A7F-B6EBDAFD1E88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3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50" tIns="46625" rIns="93250" bIns="46625"/>
          <a:lstStyle/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2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5222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2598281-6DAE-4573-A036-EA902F6EF8C0}" type="slidenum">
              <a:rPr lang="pt-BR" sz="1200"/>
              <a:pPr algn="r" eaLnBrk="1" hangingPunct="1"/>
              <a:t>16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67887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50" tIns="46625" rIns="93250" bIns="46625"/>
          <a:lstStyle/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8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14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36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70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3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6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6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3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3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6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1"/>
            <a:ext cx="5545137" cy="1125538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A7CA-18D7-4C1A-96B3-9DB2525819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6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lide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b="20610"/>
          <a:stretch>
            <a:fillRect/>
          </a:stretch>
        </p:blipFill>
        <p:spPr bwMode="auto">
          <a:xfrm>
            <a:off x="9525" y="3213100"/>
            <a:ext cx="91249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23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8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lide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b="20610"/>
          <a:stretch>
            <a:fillRect/>
          </a:stretch>
        </p:blipFill>
        <p:spPr bwMode="auto">
          <a:xfrm>
            <a:off x="9525" y="3213100"/>
            <a:ext cx="91249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36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lide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b="20610"/>
          <a:stretch>
            <a:fillRect/>
          </a:stretch>
        </p:blipFill>
        <p:spPr bwMode="auto">
          <a:xfrm>
            <a:off x="9525" y="3213100"/>
            <a:ext cx="91249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36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lide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b="20610"/>
          <a:stretch>
            <a:fillRect/>
          </a:stretch>
        </p:blipFill>
        <p:spPr bwMode="auto">
          <a:xfrm>
            <a:off x="9525" y="3213100"/>
            <a:ext cx="91249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36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slide"/>
          <p:cNvPicPr>
            <a:picLocks noChangeAspect="1" noChangeArrowheads="1"/>
          </p:cNvPicPr>
          <p:nvPr userDrawn="1"/>
        </p:nvPicPr>
        <p:blipFill>
          <a:blip r:embed="rId2" cstate="print">
            <a:grayscl/>
          </a:blip>
          <a:srcRect b="20610"/>
          <a:stretch>
            <a:fillRect/>
          </a:stretch>
        </p:blipFill>
        <p:spPr bwMode="auto">
          <a:xfrm>
            <a:off x="9525" y="3213100"/>
            <a:ext cx="91249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36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2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22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35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136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686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8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31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85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96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387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0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967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115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837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23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106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01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691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28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340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188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087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71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799" y="1122363"/>
            <a:ext cx="8277225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cap="all" baseline="0">
                <a:solidFill>
                  <a:srgbClr val="005476"/>
                </a:solidFill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1799" y="3602038"/>
            <a:ext cx="827722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226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584201"/>
            <a:ext cx="8262710" cy="954314"/>
          </a:xfrm>
          <a:prstGeom prst="rect">
            <a:avLst/>
          </a:prstGeom>
        </p:spPr>
        <p:txBody>
          <a:bodyPr/>
          <a:lstStyle>
            <a:lvl1pPr>
              <a:defRPr lang="pt-BR" sz="3600" b="1" cap="all" baseline="0" dirty="0">
                <a:solidFill>
                  <a:srgbClr val="005476"/>
                </a:solidFill>
                <a:latin typeface="+mn-lt"/>
              </a:defRPr>
            </a:lvl1pPr>
          </a:lstStyle>
          <a:p>
            <a:pPr marL="0"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46312" y="2138362"/>
            <a:ext cx="8262712" cy="4351338"/>
          </a:xfrm>
          <a:prstGeom prst="rect">
            <a:avLst/>
          </a:prstGeom>
        </p:spPr>
        <p:txBody>
          <a:bodyPr/>
          <a:lstStyle>
            <a:lvl1pPr>
              <a:defRPr lang="pt-BR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lang="pt-BR" sz="2000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1">
              <a:buClr>
                <a:srgbClr val="005476"/>
              </a:buClr>
            </a:pPr>
            <a:r>
              <a:rPr lang="pt-BR" dirty="0" smtClean="0"/>
              <a:t>Segundo nível</a:t>
            </a:r>
          </a:p>
          <a:p>
            <a:pPr lvl="2">
              <a:buClr>
                <a:srgbClr val="005476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 smtClean="0"/>
              <a:t>Terceiro nível</a:t>
            </a:r>
          </a:p>
          <a:p>
            <a:pPr lvl="3">
              <a:buClr>
                <a:srgbClr val="005476"/>
              </a:buClr>
              <a:buFont typeface="Calibri" panose="020F0502020204030204" pitchFamily="34" charset="0"/>
              <a:buChar char="–"/>
            </a:pPr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65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3" y="598714"/>
            <a:ext cx="8262711" cy="1325563"/>
          </a:xfrm>
          <a:prstGeom prst="rect">
            <a:avLst/>
          </a:prstGeom>
        </p:spPr>
        <p:txBody>
          <a:bodyPr/>
          <a:lstStyle>
            <a:lvl1pPr>
              <a:defRPr lang="pt-BR" sz="3600" b="1" cap="all" baseline="0">
                <a:solidFill>
                  <a:srgbClr val="005476"/>
                </a:solidFill>
                <a:latin typeface="+mn-lt"/>
              </a:defRPr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53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3" y="600075"/>
            <a:ext cx="8262711" cy="1325563"/>
          </a:xfrm>
          <a:prstGeom prst="rect">
            <a:avLst/>
          </a:prstGeom>
        </p:spPr>
        <p:txBody>
          <a:bodyPr/>
          <a:lstStyle>
            <a:lvl1pPr>
              <a:defRPr lang="pt-BR" sz="3600" b="1" cap="all" baseline="0">
                <a:solidFill>
                  <a:srgbClr val="005476"/>
                </a:solidFill>
                <a:latin typeface="+mn-lt"/>
              </a:defRPr>
            </a:lvl1pPr>
          </a:lstStyle>
          <a:p>
            <a:pPr marL="0"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716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3" y="584200"/>
            <a:ext cx="8262711" cy="1325563"/>
          </a:xfrm>
          <a:prstGeom prst="rect">
            <a:avLst/>
          </a:prstGeom>
        </p:spPr>
        <p:txBody>
          <a:bodyPr/>
          <a:lstStyle>
            <a:lvl1pPr>
              <a:defRPr lang="pt-BR" sz="3600" b="1" cap="all" baseline="0">
                <a:solidFill>
                  <a:srgbClr val="005476"/>
                </a:solidFill>
                <a:latin typeface="+mn-lt"/>
              </a:defRPr>
            </a:lvl1pPr>
          </a:lstStyle>
          <a:p>
            <a:pPr marL="0"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23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25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98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4DA381-94D8-4439-A892-A014369F8D2A}" type="datetimeFigureOut">
              <a:rPr lang="pt-BR" smtClean="0">
                <a:solidFill>
                  <a:prstClr val="black"/>
                </a:solidFill>
              </a:rPr>
              <a:pPr/>
              <a:t>07/06/2017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6896D6-F397-47B9-9AF4-2871A2F1DF3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09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223" y="584200"/>
            <a:ext cx="8261802" cy="1325563"/>
          </a:xfrm>
          <a:prstGeom prst="rect">
            <a:avLst/>
          </a:prstGeom>
        </p:spPr>
        <p:txBody>
          <a:bodyPr/>
          <a:lstStyle>
            <a:lvl1pPr>
              <a:defRPr lang="pt-BR" sz="3600" b="1" cap="all" baseline="0">
                <a:solidFill>
                  <a:srgbClr val="005476"/>
                </a:solidFill>
                <a:latin typeface="+mn-lt"/>
              </a:defRPr>
            </a:lvl1pPr>
          </a:lstStyle>
          <a:p>
            <a:pPr marL="0"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7223" y="1938789"/>
            <a:ext cx="8261802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9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4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788F-F7BF-4A50-9492-F1D0E70B3E37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62097"/>
            <a:ext cx="762000" cy="3616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-397" y="6675104"/>
            <a:ext cx="9144793" cy="1828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431800" y="239110"/>
            <a:ext cx="457240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30" r:id="rId21"/>
    <p:sldLayoutId id="2147483832" r:id="rId22"/>
    <p:sldLayoutId id="2147483833" r:id="rId23"/>
    <p:sldLayoutId id="2147483834" r:id="rId24"/>
    <p:sldLayoutId id="2147483835" r:id="rId25"/>
    <p:sldLayoutId id="2147483866" r:id="rId26"/>
    <p:sldLayoutId id="2147483890" r:id="rId27"/>
    <p:sldLayoutId id="2147483891" r:id="rId28"/>
    <p:sldLayoutId id="2147483895" r:id="rId29"/>
    <p:sldLayoutId id="2147483898" r:id="rId30"/>
    <p:sldLayoutId id="2147483900" r:id="rId31"/>
    <p:sldLayoutId id="2147483901" r:id="rId32"/>
    <p:sldLayoutId id="2147483902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4AB7-A5D1-416B-90EB-6BF274351BBE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0EAA-7C3D-4AC5-BC3E-3613CA392E6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1" descr="slid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29200"/>
            <a:ext cx="91521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20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62097"/>
            <a:ext cx="762000" cy="3616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97" y="6675104"/>
            <a:ext cx="9144793" cy="18289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31800" y="239110"/>
            <a:ext cx="457240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272">
          <p15:clr>
            <a:srgbClr val="F26B43"/>
          </p15:clr>
        </p15:guide>
        <p15:guide id="3" pos="5486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DomCabral?ref_src=twsrc%5etfw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fundacao-dom-cabral?trk=cws-ci2-coname-0-0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www.youtube.com/user/FDCIdeas" TargetMode="External"/><Relationship Id="rId4" Type="http://schemas.openxmlformats.org/officeDocument/2006/relationships/hyperlink" Target="https://www.facebook.com/FundacaoDomCabral/?fref=nf" TargetMode="Externa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6" Type="http://schemas.openxmlformats.org/officeDocument/2006/relationships/image" Target="../media/image92.png"/><Relationship Id="rId84" Type="http://schemas.openxmlformats.org/officeDocument/2006/relationships/image" Target="../media/image99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79" Type="http://schemas.openxmlformats.org/officeDocument/2006/relationships/image" Target="../media/image94.emf"/><Relationship Id="rId87" Type="http://schemas.openxmlformats.org/officeDocument/2006/relationships/image" Target="../media/image102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82" Type="http://schemas.openxmlformats.org/officeDocument/2006/relationships/image" Target="../media/image97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png"/><Relationship Id="rId80" Type="http://schemas.openxmlformats.org/officeDocument/2006/relationships/image" Target="../media/image95.png"/><Relationship Id="rId85" Type="http://schemas.openxmlformats.org/officeDocument/2006/relationships/image" Target="../media/image100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83" Type="http://schemas.openxmlformats.org/officeDocument/2006/relationships/image" Target="../media/image9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78" Type="http://schemas.microsoft.com/office/2007/relationships/hdphoto" Target="../media/hdphoto1.wdp"/><Relationship Id="rId81" Type="http://schemas.openxmlformats.org/officeDocument/2006/relationships/image" Target="../media/image96.png"/><Relationship Id="rId86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048"/>
            <a:ext cx="9144793" cy="385910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28600" y="4296937"/>
            <a:ext cx="872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005476"/>
                </a:solidFill>
              </a:rPr>
              <a:t>Soluciones para </a:t>
            </a:r>
            <a:r>
              <a:rPr lang="pt-BR" sz="3200" b="1" cap="all" dirty="0" err="1" smtClean="0">
                <a:solidFill>
                  <a:srgbClr val="005476"/>
                </a:solidFill>
              </a:rPr>
              <a:t>gestión</a:t>
            </a:r>
            <a:r>
              <a:rPr lang="pt-BR" sz="3200" b="1" cap="all" dirty="0" smtClean="0">
                <a:solidFill>
                  <a:srgbClr val="005476"/>
                </a:solidFill>
              </a:rPr>
              <a:t> y </a:t>
            </a:r>
            <a:r>
              <a:rPr lang="pt-BR" sz="3200" b="1" cap="all" dirty="0" err="1" smtClean="0">
                <a:solidFill>
                  <a:srgbClr val="005476"/>
                </a:solidFill>
              </a:rPr>
              <a:t>governanza</a:t>
            </a:r>
            <a:endParaRPr lang="pt-BR" sz="3200" b="1" cap="all" dirty="0">
              <a:solidFill>
                <a:srgbClr val="005476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40" y="302843"/>
            <a:ext cx="1194920" cy="274344"/>
          </a:xfrm>
          <a:prstGeom prst="rect">
            <a:avLst/>
          </a:prstGeom>
        </p:spPr>
      </p:pic>
      <p:pic>
        <p:nvPicPr>
          <p:cNvPr id="19" name="Imagem 1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" y="3280997"/>
            <a:ext cx="270552" cy="270552"/>
          </a:xfrm>
          <a:prstGeom prst="rect">
            <a:avLst/>
          </a:prstGeom>
        </p:spPr>
      </p:pic>
      <p:pic>
        <p:nvPicPr>
          <p:cNvPr id="20" name="Imagem 1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4" y="3280997"/>
            <a:ext cx="270552" cy="270552"/>
          </a:xfrm>
          <a:prstGeom prst="rect">
            <a:avLst/>
          </a:prstGeom>
        </p:spPr>
      </p:pic>
      <p:pic>
        <p:nvPicPr>
          <p:cNvPr id="21" name="Imagem 2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" y="3280997"/>
            <a:ext cx="270552" cy="2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9" y="3280997"/>
            <a:ext cx="270552" cy="2705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6" y="595086"/>
            <a:ext cx="2311446" cy="5472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41814" y="440015"/>
            <a:ext cx="1737360" cy="875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01650" y="1339804"/>
            <a:ext cx="8153399" cy="1051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4000" indent="-216000" algn="just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Aplicación práctica del conocimiento a la realidad de las empresas por especialistas de la FDC, de acuerdo con la necesidad de cada empresa;</a:t>
            </a:r>
          </a:p>
          <a:p>
            <a:pPr marL="324000" indent="-216000" algn="just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 tutorías con 20h/aula cada, totalizando 40h/aula.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7385" y="363924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TUTORÍA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456817" y="3821928"/>
            <a:ext cx="2198233" cy="2207355"/>
            <a:chOff x="345063" y="1276432"/>
            <a:chExt cx="5214937" cy="5236576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124650" y="3387157"/>
              <a:ext cx="1657350" cy="20881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 err="1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93125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INTERCA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345063" y="5547809"/>
              <a:ext cx="5205412" cy="9651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REUNIONES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MENSUALES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DE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SEGUIMIENTO DE LOS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RESULTADOS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Evaluación</a:t>
              </a:r>
              <a:r>
                <a:rPr lang="pt-BR" altLang="ja-JP" sz="700" b="0" dirty="0" smtClean="0">
                  <a:solidFill>
                    <a:schemeClr val="bg1"/>
                  </a:solidFill>
                  <a:latin typeface="+mj-lt"/>
                </a:rPr>
                <a:t> Gerencial </a:t>
              </a:r>
              <a:r>
                <a:rPr lang="pt-BR" altLang="ja-JP" sz="700" b="0" dirty="0" err="1" smtClean="0">
                  <a:solidFill>
                    <a:schemeClr val="bg1"/>
                  </a:solidFill>
                  <a:latin typeface="+mj-lt"/>
                </a:rPr>
                <a:t>Mensual</a:t>
              </a:r>
              <a:endParaRPr lang="pt-BR" sz="7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354588" y="1276432"/>
              <a:ext cx="5205412" cy="2017712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01650" y="2724294"/>
            <a:ext cx="5705967" cy="37805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3850" indent="-230188">
              <a:spcBef>
                <a:spcPts val="0"/>
              </a:spcBef>
              <a:buClr>
                <a:srgbClr val="A4A66A"/>
              </a:buClr>
              <a:tabLst>
                <a:tab pos="177800" algn="l"/>
              </a:tabLst>
              <a:defRPr/>
            </a:pPr>
            <a:r>
              <a:rPr lang="pt-BR" dirty="0" smtClean="0">
                <a:solidFill>
                  <a:srgbClr val="E59609"/>
                </a:solidFill>
                <a:latin typeface="+mj-lt"/>
              </a:rPr>
              <a:t>EJEMPLOS </a:t>
            </a:r>
            <a:r>
              <a:rPr lang="pt-BR" dirty="0">
                <a:solidFill>
                  <a:srgbClr val="E59609"/>
                </a:solidFill>
                <a:latin typeface="+mj-lt"/>
              </a:rPr>
              <a:t>DE </a:t>
            </a:r>
            <a:r>
              <a:rPr lang="pt-BR" dirty="0" smtClean="0">
                <a:solidFill>
                  <a:srgbClr val="E59609"/>
                </a:solidFill>
                <a:latin typeface="+mj-lt"/>
              </a:rPr>
              <a:t>TUTORÍAS DISPONIBLES:</a:t>
            </a:r>
            <a:endParaRPr lang="pt-BR" dirty="0">
              <a:solidFill>
                <a:srgbClr val="E59609"/>
              </a:solidFill>
              <a:latin typeface="+mj-lt"/>
            </a:endParaRPr>
          </a:p>
          <a:p>
            <a:pPr marL="3240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Finanzas: Flujo de Caja Integrado, Gestión de la Tesorería, Gestión Presupuestaria, etc.;</a:t>
            </a:r>
          </a:p>
          <a:p>
            <a:pPr marL="3240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Procesos: </a:t>
            </a:r>
            <a:r>
              <a:rPr lang="es-CO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Mapeamento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y Rediseño de Procesos;</a:t>
            </a:r>
          </a:p>
          <a:p>
            <a:pPr marL="3240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Recursos Humanos: Estructuración de Políticas de R.H , Gestión de Desempeño, Retribución variable, Desarrollo de Gestores;</a:t>
            </a:r>
          </a:p>
          <a:p>
            <a:pPr marL="3240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Marketing &amp; Ventas: Segmentación de Mercado, Gestión de Ventas Consultivas, Desempeño de Equipos de Ventas, Sistema de Informaciones, etc.;</a:t>
            </a:r>
          </a:p>
          <a:p>
            <a:pPr marL="3240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Proyectos: Gestión de Proyectos.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497636" y="2379113"/>
            <a:ext cx="8153399" cy="2292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4000" indent="-216000" algn="just">
              <a:spcBef>
                <a:spcPts val="14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Intercambio y actividades estructuradas de benchmarking entre directivos y ejecutivos, con el fin de promover la integración y el cambio de las experiencias de éxito y fracaso;</a:t>
            </a:r>
          </a:p>
          <a:p>
            <a:pPr marL="324000" indent="-216000" algn="just">
              <a:spcBef>
                <a:spcPts val="14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Comités de Presidentes de 4h/clase, durante todo el año;</a:t>
            </a:r>
          </a:p>
          <a:p>
            <a:pPr marL="324000" indent="-216000" algn="just">
              <a:spcBef>
                <a:spcPts val="14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 Encuentros de Directivos de 4h/clase, durante todo el año;</a:t>
            </a:r>
          </a:p>
          <a:p>
            <a:pPr marL="324000" indent="-216000" algn="just">
              <a:spcBef>
                <a:spcPts val="14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Encuentro Anual de la REDE PAEX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8197" y="337798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INTERCAMBIO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456817" y="3821928"/>
            <a:ext cx="2198233" cy="2207355"/>
            <a:chOff x="345063" y="1276432"/>
            <a:chExt cx="5214937" cy="5236576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124650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 err="1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93125" y="3387157"/>
              <a:ext cx="1657350" cy="20881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INTERCA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345063" y="5547809"/>
              <a:ext cx="5205412" cy="9651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REUNIONES 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MENSUALES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DE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SEGUIMIENTO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DE RESULTADOS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Evaluación</a:t>
              </a:r>
              <a:r>
                <a:rPr lang="pt-BR" altLang="ja-JP" sz="700" b="0" dirty="0" smtClean="0">
                  <a:solidFill>
                    <a:schemeClr val="bg1"/>
                  </a:solidFill>
                  <a:latin typeface="+mj-lt"/>
                </a:rPr>
                <a:t> Gerencial </a:t>
              </a:r>
              <a:r>
                <a:rPr lang="pt-BR" altLang="ja-JP" sz="700" b="0" dirty="0" err="1" smtClean="0">
                  <a:solidFill>
                    <a:schemeClr val="bg1"/>
                  </a:solidFill>
                  <a:latin typeface="+mj-lt"/>
                </a:rPr>
                <a:t>Mensual</a:t>
              </a:r>
              <a:endParaRPr lang="pt-BR" sz="7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354588" y="1276432"/>
              <a:ext cx="5205412" cy="2017712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31800" y="1573307"/>
            <a:ext cx="8277225" cy="2387600"/>
          </a:xfrm>
        </p:spPr>
        <p:txBody>
          <a:bodyPr/>
          <a:lstStyle/>
          <a:p>
            <a:r>
              <a:rPr lang="pt-BR" dirty="0" smtClean="0"/>
              <a:t>PCS   </a:t>
            </a:r>
            <a:br>
              <a:rPr lang="pt-BR" dirty="0" smtClean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549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7819" y="480078"/>
            <a:ext cx="3119891" cy="345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EL PROGRAMA </a:t>
            </a:r>
            <a:r>
              <a:rPr lang="pt-BR" sz="2600" dirty="0" err="1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Pcs</a:t>
            </a:r>
            <a:endParaRPr lang="es-419" sz="2600" dirty="0">
              <a:solidFill>
                <a:srgbClr val="0070C0"/>
              </a:solidFill>
              <a:latin typeface="+mj-lt"/>
              <a:ea typeface="+mn-ea"/>
              <a:cs typeface="Tahoma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6181"/>
          <a:stretch/>
        </p:blipFill>
        <p:spPr>
          <a:xfrm rot="342280">
            <a:off x="827246" y="1349127"/>
            <a:ext cx="7495060" cy="4505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00929" y="1995972"/>
            <a:ext cx="6947696" cy="356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 smtClean="0"/>
              <a:t>Promover </a:t>
            </a:r>
            <a:r>
              <a:rPr lang="pt-BR" altLang="pt-BR" sz="2800" dirty="0" err="1" smtClean="0"/>
              <a:t>el</a:t>
            </a:r>
            <a:r>
              <a:rPr lang="pt-BR" altLang="pt-BR" sz="2800" dirty="0" smtClean="0"/>
              <a:t> </a:t>
            </a:r>
            <a:r>
              <a:rPr lang="pt-BR" altLang="pt-BR" sz="2800" dirty="0" err="1" smtClean="0"/>
              <a:t>crecimiento</a:t>
            </a:r>
            <a:r>
              <a:rPr lang="pt-BR" altLang="pt-BR" sz="2800" dirty="0" smtClean="0"/>
              <a:t> de </a:t>
            </a:r>
            <a:r>
              <a:rPr lang="pt-BR" altLang="pt-BR" sz="2800" dirty="0" err="1" smtClean="0"/>
              <a:t>la</a:t>
            </a:r>
            <a:r>
              <a:rPr lang="pt-BR" altLang="pt-BR" sz="2800" dirty="0" smtClean="0"/>
              <a:t> empresa;</a:t>
            </a:r>
            <a:endParaRPr lang="pt-BR" altLang="pt-BR" sz="2800" dirty="0"/>
          </a:p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/>
              <a:t>Programa </a:t>
            </a:r>
            <a:r>
              <a:rPr lang="pt-BR" altLang="pt-BR" sz="2800" dirty="0" err="1" smtClean="0"/>
              <a:t>con</a:t>
            </a:r>
            <a:r>
              <a:rPr lang="pt-BR" altLang="pt-BR" sz="2800" dirty="0" smtClean="0"/>
              <a:t> </a:t>
            </a:r>
            <a:r>
              <a:rPr lang="pt-BR" altLang="pt-BR" sz="2800" dirty="0"/>
              <a:t>más de </a:t>
            </a:r>
            <a:r>
              <a:rPr lang="pt-BR" altLang="pt-BR" sz="2800" dirty="0" smtClean="0"/>
              <a:t>10 </a:t>
            </a:r>
            <a:r>
              <a:rPr lang="pt-BR" altLang="pt-BR" sz="2800" dirty="0" err="1"/>
              <a:t>años</a:t>
            </a:r>
            <a:r>
              <a:rPr lang="pt-BR" altLang="pt-BR" sz="2800" dirty="0"/>
              <a:t> de </a:t>
            </a:r>
            <a:r>
              <a:rPr lang="pt-BR" altLang="pt-BR" sz="2800" dirty="0" err="1"/>
              <a:t>actuación</a:t>
            </a:r>
            <a:r>
              <a:rPr lang="pt-BR" altLang="pt-BR" sz="2800" dirty="0"/>
              <a:t>;</a:t>
            </a:r>
          </a:p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/>
              <a:t>Más de </a:t>
            </a:r>
            <a:r>
              <a:rPr lang="pt-BR" altLang="pt-BR" sz="2800" dirty="0" smtClean="0"/>
              <a:t>40 empresas;</a:t>
            </a:r>
          </a:p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 smtClean="0"/>
              <a:t>5 empresas </a:t>
            </a:r>
            <a:r>
              <a:rPr lang="pt-BR" altLang="pt-BR" sz="2800" dirty="0" err="1" smtClean="0"/>
              <a:t>en</a:t>
            </a:r>
            <a:r>
              <a:rPr lang="pt-BR" altLang="pt-BR" sz="2800" dirty="0" smtClean="0"/>
              <a:t> </a:t>
            </a:r>
            <a:r>
              <a:rPr lang="pt-BR" altLang="pt-BR" sz="2800" dirty="0" err="1" smtClean="0"/>
              <a:t>Paraguay</a:t>
            </a:r>
            <a:r>
              <a:rPr lang="pt-BR" altLang="pt-BR" sz="2800" dirty="0" smtClean="0"/>
              <a:t>.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63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Elipse 469"/>
          <p:cNvSpPr/>
          <p:nvPr/>
        </p:nvSpPr>
        <p:spPr>
          <a:xfrm>
            <a:off x="5649605" y="6488408"/>
            <a:ext cx="1877866" cy="15012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7000"/>
                  <a:lumOff val="13000"/>
                  <a:alpha val="74000"/>
                </a:schemeClr>
              </a:gs>
              <a:gs pos="59000">
                <a:schemeClr val="tx1">
                  <a:lumMod val="68000"/>
                  <a:lumOff val="32000"/>
                  <a:alpha val="21000"/>
                </a:schemeClr>
              </a:gs>
              <a:gs pos="91000">
                <a:schemeClr val="tx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47" name="Imagem 6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95" y="4722835"/>
            <a:ext cx="1877651" cy="1877651"/>
          </a:xfrm>
          <a:prstGeom prst="rect">
            <a:avLst/>
          </a:prstGeom>
        </p:spPr>
      </p:pic>
      <p:grpSp>
        <p:nvGrpSpPr>
          <p:cNvPr id="10" name="Group 6"/>
          <p:cNvGrpSpPr>
            <a:grpSpLocks noChangeAspect="1"/>
          </p:cNvGrpSpPr>
          <p:nvPr/>
        </p:nvGrpSpPr>
        <p:grpSpPr bwMode="auto">
          <a:xfrm>
            <a:off x="72691" y="1001696"/>
            <a:ext cx="3436969" cy="3436969"/>
            <a:chOff x="317" y="739"/>
            <a:chExt cx="1612" cy="1612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7" y="739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740"/>
              <a:ext cx="13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2167"/>
              <a:ext cx="13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741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2212"/>
              <a:ext cx="14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814"/>
              <a:ext cx="16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2124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936"/>
              <a:ext cx="16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1998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090"/>
              <a:ext cx="15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1841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276"/>
              <a:ext cx="13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664"/>
              <a:ext cx="1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1472"/>
              <a:ext cx="1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1472"/>
              <a:ext cx="1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664"/>
              <a:ext cx="1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278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841"/>
              <a:ext cx="14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086"/>
              <a:ext cx="16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006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933"/>
              <a:ext cx="1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7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133"/>
              <a:ext cx="1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8"/>
            <p:cNvPicPr>
              <a:picLocks noChangeAspect="1" noChangeArrowheads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81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2221"/>
              <a:ext cx="1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744"/>
              <a:ext cx="1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404" y="841"/>
              <a:ext cx="1429" cy="1429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28" name="Picture 32"/>
            <p:cNvPicPr>
              <a:picLocks noChangeAspect="1" noChangeArrowheads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867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140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35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36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077"/>
              <a:ext cx="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37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043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38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068"/>
              <a:ext cx="10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39"/>
            <p:cNvPicPr>
              <a:picLocks noChangeAspect="1" noChangeArrowheads="1"/>
            </p:cNvPicPr>
            <p:nvPr/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941"/>
              <a:ext cx="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40"/>
            <p:cNvPicPr>
              <a:picLocks noChangeAspect="1" noChangeArrowheads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915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41"/>
            <p:cNvPicPr>
              <a:picLocks noChangeAspect="1" noChangeArrowheads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229"/>
              <a:ext cx="10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42"/>
            <p:cNvPicPr>
              <a:picLocks noChangeAspect="1" noChangeArrowheads="1"/>
            </p:cNvPicPr>
            <p:nvPr/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770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9" name="Picture 43"/>
            <p:cNvPicPr>
              <a:picLocks noChangeAspect="1" noChangeArrowheads="1"/>
            </p:cNvPicPr>
            <p:nvPr/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757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44"/>
            <p:cNvPicPr>
              <a:picLocks noChangeAspect="1" noChangeArrowheads="1"/>
            </p:cNvPicPr>
            <p:nvPr/>
          </p:nvPicPr>
          <p:blipFill>
            <a:blip r:embed="rId4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400"/>
              <a:ext cx="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45"/>
            <p:cNvPicPr>
              <a:picLocks noChangeAspect="1" noChangeArrowheads="1"/>
            </p:cNvPicPr>
            <p:nvPr/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1401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46"/>
            <p:cNvPicPr>
              <a:picLocks noChangeAspect="1" noChangeArrowheads="1"/>
            </p:cNvPicPr>
            <p:nvPr/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58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47"/>
            <p:cNvPicPr>
              <a:picLocks noChangeAspect="1" noChangeArrowheads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58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4" name="Picture 48"/>
            <p:cNvPicPr>
              <a:picLocks noChangeAspect="1" noChangeArrowheads="1"/>
            </p:cNvPicPr>
            <p:nvPr/>
          </p:nvPicPr>
          <p:blipFill>
            <a:blip r:embed="rId4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140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49"/>
            <p:cNvPicPr>
              <a:picLocks noChangeAspect="1" noChangeArrowheads="1"/>
            </p:cNvPicPr>
            <p:nvPr/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78"/>
              <a:ext cx="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50"/>
            <p:cNvPicPr>
              <a:picLocks noChangeAspect="1" noChangeArrowheads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60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51"/>
            <p:cNvPicPr>
              <a:picLocks noChangeAspect="1" noChangeArrowheads="1"/>
            </p:cNvPicPr>
            <p:nvPr/>
          </p:nvPicPr>
          <p:blipFill>
            <a:blip r:embed="rId4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123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8" name="Picture 52"/>
            <p:cNvPicPr>
              <a:picLocks noChangeAspect="1" noChangeArrowheads="1"/>
            </p:cNvPicPr>
            <p:nvPr/>
          </p:nvPicPr>
          <p:blipFill>
            <a:blip r:embed="rId4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66"/>
              <a:ext cx="5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53"/>
            <p:cNvPicPr>
              <a:picLocks noChangeAspect="1" noChangeArrowheads="1"/>
            </p:cNvPicPr>
            <p:nvPr/>
          </p:nvPicPr>
          <p:blipFill>
            <a:blip r:embed="rId4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922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0" name="Picture 54"/>
            <p:cNvPicPr>
              <a:picLocks noChangeAspect="1" noChangeArrowheads="1"/>
            </p:cNvPicPr>
            <p:nvPr/>
          </p:nvPicPr>
          <p:blipFill>
            <a:blip r:embed="rId5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" y="1129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1" name="Picture 55"/>
            <p:cNvPicPr>
              <a:picLocks noChangeAspect="1" noChangeArrowheads="1"/>
            </p:cNvPicPr>
            <p:nvPr/>
          </p:nvPicPr>
          <p:blipFill>
            <a:blip r:embed="rId5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1073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2" name="Picture 56"/>
            <p:cNvPicPr>
              <a:picLocks noChangeAspect="1" noChangeArrowheads="1"/>
            </p:cNvPicPr>
            <p:nvPr/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101"/>
              <a:ext cx="6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3" name="Picture 57"/>
            <p:cNvPicPr>
              <a:picLocks noChangeAspect="1" noChangeArrowheads="1"/>
            </p:cNvPicPr>
            <p:nvPr/>
          </p:nvPicPr>
          <p:blipFill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049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4" name="Picture 58"/>
            <p:cNvPicPr>
              <a:picLocks noChangeAspect="1" noChangeArrowheads="1"/>
            </p:cNvPicPr>
            <p:nvPr/>
          </p:nvPicPr>
          <p:blipFill>
            <a:blip r:embed="rId5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98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5" name="Picture 59"/>
            <p:cNvPicPr>
              <a:picLocks noChangeAspect="1" noChangeArrowheads="1"/>
            </p:cNvPicPr>
            <p:nvPr/>
          </p:nvPicPr>
          <p:blipFill>
            <a:blip r:embed="rId5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1003"/>
              <a:ext cx="8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6" name="Picture 60"/>
            <p:cNvPicPr>
              <a:picLocks noChangeAspect="1" noChangeArrowheads="1"/>
            </p:cNvPicPr>
            <p:nvPr/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950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7" name="Picture 61"/>
            <p:cNvPicPr>
              <a:picLocks noChangeAspect="1" noChangeArrowheads="1"/>
            </p:cNvPicPr>
            <p:nvPr/>
          </p:nvPicPr>
          <p:blipFill>
            <a:blip r:embed="rId5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18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8" name="Picture 62"/>
            <p:cNvPicPr>
              <a:picLocks noChangeAspect="1" noChangeArrowheads="1"/>
            </p:cNvPicPr>
            <p:nvPr/>
          </p:nvPicPr>
          <p:blipFill>
            <a:blip r:embed="rId5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14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59" name="Picture 63"/>
            <p:cNvPicPr>
              <a:picLocks noChangeAspect="1" noChangeArrowheads="1"/>
            </p:cNvPicPr>
            <p:nvPr/>
          </p:nvPicPr>
          <p:blipFill>
            <a:blip r:embed="rId5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86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0" name="Picture 64"/>
            <p:cNvPicPr>
              <a:picLocks noChangeAspect="1" noChangeArrowheads="1"/>
            </p:cNvPicPr>
            <p:nvPr/>
          </p:nvPicPr>
          <p:blipFill>
            <a:blip r:embed="rId6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02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1" name="Picture 65"/>
            <p:cNvPicPr>
              <a:picLocks noChangeAspect="1" noChangeArrowheads="1"/>
            </p:cNvPicPr>
            <p:nvPr/>
          </p:nvPicPr>
          <p:blipFill>
            <a:blip r:embed="rId6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870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2" name="Picture 66"/>
            <p:cNvPicPr>
              <a:picLocks noChangeAspect="1" noChangeArrowheads="1"/>
            </p:cNvPicPr>
            <p:nvPr/>
          </p:nvPicPr>
          <p:blipFill>
            <a:blip r:embed="rId6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50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3" name="Picture 67"/>
            <p:cNvPicPr>
              <a:picLocks noChangeAspect="1" noChangeArrowheads="1"/>
            </p:cNvPicPr>
            <p:nvPr/>
          </p:nvPicPr>
          <p:blipFill>
            <a:blip r:embed="rId6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191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4" name="Picture 68"/>
            <p:cNvPicPr>
              <a:picLocks noChangeAspect="1" noChangeArrowheads="1"/>
            </p:cNvPicPr>
            <p:nvPr/>
          </p:nvPicPr>
          <p:blipFill>
            <a:blip r:embed="rId6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7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5" name="Picture 69"/>
            <p:cNvPicPr>
              <a:picLocks noChangeAspect="1" noChangeArrowheads="1"/>
            </p:cNvPicPr>
            <p:nvPr/>
          </p:nvPicPr>
          <p:blipFill>
            <a:blip r:embed="rId6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46"/>
              <a:ext cx="8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6" name="Picture 70"/>
            <p:cNvPicPr>
              <a:picLocks noChangeAspect="1" noChangeArrowheads="1"/>
            </p:cNvPicPr>
            <p:nvPr/>
          </p:nvPicPr>
          <p:blipFill>
            <a:blip r:embed="rId6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833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7" name="Picture 71"/>
            <p:cNvPicPr>
              <a:picLocks noChangeAspect="1" noChangeArrowheads="1"/>
            </p:cNvPicPr>
            <p:nvPr/>
          </p:nvPicPr>
          <p:blipFill>
            <a:blip r:embed="rId6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2242"/>
              <a:ext cx="87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8" name="Picture 72"/>
            <p:cNvPicPr>
              <a:picLocks noChangeAspect="1" noChangeArrowheads="1"/>
            </p:cNvPicPr>
            <p:nvPr/>
          </p:nvPicPr>
          <p:blipFill>
            <a:blip r:embed="rId6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2190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9" name="Picture 73"/>
            <p:cNvPicPr>
              <a:picLocks noChangeAspect="1" noChangeArrowheads="1"/>
            </p:cNvPicPr>
            <p:nvPr/>
          </p:nvPicPr>
          <p:blipFill>
            <a:blip r:embed="rId6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831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70" name="Picture 74"/>
            <p:cNvPicPr>
              <a:picLocks noChangeAspect="1" noChangeArrowheads="1"/>
            </p:cNvPicPr>
            <p:nvPr/>
          </p:nvPicPr>
          <p:blipFill>
            <a:blip r:embed="rId7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832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75"/>
            <p:cNvSpPr>
              <a:spLocks noChangeArrowheads="1"/>
            </p:cNvSpPr>
            <p:nvPr/>
          </p:nvSpPr>
          <p:spPr bwMode="auto">
            <a:xfrm>
              <a:off x="517" y="951"/>
              <a:ext cx="1203" cy="1205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76"/>
            <p:cNvSpPr>
              <a:spLocks noEditPoints="1"/>
            </p:cNvSpPr>
            <p:nvPr/>
          </p:nvSpPr>
          <p:spPr bwMode="auto">
            <a:xfrm>
              <a:off x="488" y="922"/>
              <a:ext cx="1267" cy="1269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9 h 437"/>
                <a:gd name="T4" fmla="*/ 218 w 436"/>
                <a:gd name="T5" fmla="*/ 437 h 437"/>
                <a:gd name="T6" fmla="*/ 436 w 436"/>
                <a:gd name="T7" fmla="*/ 219 h 437"/>
                <a:gd name="T8" fmla="*/ 218 w 436"/>
                <a:gd name="T9" fmla="*/ 0 h 437"/>
                <a:gd name="T10" fmla="*/ 218 w 436"/>
                <a:gd name="T11" fmla="*/ 412 h 437"/>
                <a:gd name="T12" fmla="*/ 24 w 436"/>
                <a:gd name="T13" fmla="*/ 219 h 437"/>
                <a:gd name="T14" fmla="*/ 218 w 436"/>
                <a:gd name="T15" fmla="*/ 25 h 437"/>
                <a:gd name="T16" fmla="*/ 412 w 436"/>
                <a:gd name="T17" fmla="*/ 219 h 437"/>
                <a:gd name="T18" fmla="*/ 218 w 436"/>
                <a:gd name="T19" fmla="*/ 4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9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8" y="437"/>
                    <a:pt x="436" y="339"/>
                    <a:pt x="436" y="219"/>
                  </a:cubicBezTo>
                  <a:cubicBezTo>
                    <a:pt x="436" y="98"/>
                    <a:pt x="338" y="0"/>
                    <a:pt x="218" y="0"/>
                  </a:cubicBezTo>
                  <a:close/>
                  <a:moveTo>
                    <a:pt x="218" y="412"/>
                  </a:moveTo>
                  <a:cubicBezTo>
                    <a:pt x="111" y="412"/>
                    <a:pt x="24" y="326"/>
                    <a:pt x="24" y="219"/>
                  </a:cubicBezTo>
                  <a:cubicBezTo>
                    <a:pt x="24" y="112"/>
                    <a:pt x="111" y="25"/>
                    <a:pt x="218" y="25"/>
                  </a:cubicBezTo>
                  <a:cubicBezTo>
                    <a:pt x="325" y="25"/>
                    <a:pt x="412" y="112"/>
                    <a:pt x="412" y="219"/>
                  </a:cubicBezTo>
                  <a:cubicBezTo>
                    <a:pt x="412" y="326"/>
                    <a:pt x="325" y="412"/>
                    <a:pt x="218" y="412"/>
                  </a:cubicBezTo>
                  <a:close/>
                </a:path>
              </a:pathLst>
            </a:custGeom>
            <a:solidFill>
              <a:srgbClr val="4E4C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70" name="Elipse 569"/>
          <p:cNvSpPr/>
          <p:nvPr/>
        </p:nvSpPr>
        <p:spPr>
          <a:xfrm>
            <a:off x="543223" y="1480586"/>
            <a:ext cx="2374323" cy="23743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672093" y="813062"/>
            <a:ext cx="3010909" cy="45719"/>
          </a:xfrm>
          <a:prstGeom prst="rect">
            <a:avLst/>
          </a:prstGeom>
          <a:solidFill>
            <a:srgbClr val="A8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521704" y="277764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COMO FUNCIONA </a:t>
            </a:r>
            <a:r>
              <a:rPr lang="pt-BR" sz="1400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pt-BR" sz="1400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PCS – CICLO </a:t>
            </a:r>
            <a:r>
              <a:rPr lang="pt-BR" sz="1400" cap="all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pt-BR" sz="14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0" name="Group 6"/>
          <p:cNvGrpSpPr>
            <a:grpSpLocks noChangeAspect="1"/>
          </p:cNvGrpSpPr>
          <p:nvPr/>
        </p:nvGrpSpPr>
        <p:grpSpPr bwMode="auto">
          <a:xfrm>
            <a:off x="3189411" y="216137"/>
            <a:ext cx="2179003" cy="2179003"/>
            <a:chOff x="317" y="739"/>
            <a:chExt cx="1612" cy="1612"/>
          </a:xfrm>
        </p:grpSpPr>
        <p:sp>
          <p:nvSpPr>
            <p:cNvPr id="102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7" y="739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740"/>
              <a:ext cx="13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2167"/>
              <a:ext cx="13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741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2212"/>
              <a:ext cx="14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814"/>
              <a:ext cx="16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2124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936"/>
              <a:ext cx="16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1998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090"/>
              <a:ext cx="15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1841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276"/>
              <a:ext cx="13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664"/>
              <a:ext cx="1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1472"/>
              <a:ext cx="1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1472"/>
              <a:ext cx="1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664"/>
              <a:ext cx="1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2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278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841"/>
              <a:ext cx="14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086"/>
              <a:ext cx="16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2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006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2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933"/>
              <a:ext cx="1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133"/>
              <a:ext cx="1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2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81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2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2221"/>
              <a:ext cx="1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3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744"/>
              <a:ext cx="1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Oval 31"/>
            <p:cNvSpPr>
              <a:spLocks noChangeArrowheads="1"/>
            </p:cNvSpPr>
            <p:nvPr/>
          </p:nvSpPr>
          <p:spPr bwMode="auto">
            <a:xfrm>
              <a:off x="404" y="841"/>
              <a:ext cx="1429" cy="1429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8" name="Picture 3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867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3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140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Picture 3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3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36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077"/>
              <a:ext cx="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37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043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3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068"/>
              <a:ext cx="10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3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941"/>
              <a:ext cx="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40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915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4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229"/>
              <a:ext cx="10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4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770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4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757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44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400"/>
              <a:ext cx="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4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1401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4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58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4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58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4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140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4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78"/>
              <a:ext cx="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5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60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5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123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5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66"/>
              <a:ext cx="5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5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922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5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" y="1129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5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1073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Picture 56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101"/>
              <a:ext cx="6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Picture 5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049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5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98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9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1003"/>
              <a:ext cx="8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6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950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Picture 61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18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6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14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6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86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Picture 64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02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65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870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66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50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67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191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68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7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69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46"/>
              <a:ext cx="8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70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833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71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2242"/>
              <a:ext cx="87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7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2190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73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831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74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832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Oval 75"/>
            <p:cNvSpPr>
              <a:spLocks noChangeArrowheads="1"/>
            </p:cNvSpPr>
            <p:nvPr/>
          </p:nvSpPr>
          <p:spPr bwMode="auto">
            <a:xfrm>
              <a:off x="517" y="951"/>
              <a:ext cx="1203" cy="1205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76"/>
            <p:cNvSpPr>
              <a:spLocks noEditPoints="1"/>
            </p:cNvSpPr>
            <p:nvPr/>
          </p:nvSpPr>
          <p:spPr bwMode="auto">
            <a:xfrm>
              <a:off x="488" y="922"/>
              <a:ext cx="1267" cy="1269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9 h 437"/>
                <a:gd name="T4" fmla="*/ 218 w 436"/>
                <a:gd name="T5" fmla="*/ 437 h 437"/>
                <a:gd name="T6" fmla="*/ 436 w 436"/>
                <a:gd name="T7" fmla="*/ 219 h 437"/>
                <a:gd name="T8" fmla="*/ 218 w 436"/>
                <a:gd name="T9" fmla="*/ 0 h 437"/>
                <a:gd name="T10" fmla="*/ 218 w 436"/>
                <a:gd name="T11" fmla="*/ 412 h 437"/>
                <a:gd name="T12" fmla="*/ 24 w 436"/>
                <a:gd name="T13" fmla="*/ 219 h 437"/>
                <a:gd name="T14" fmla="*/ 218 w 436"/>
                <a:gd name="T15" fmla="*/ 25 h 437"/>
                <a:gd name="T16" fmla="*/ 412 w 436"/>
                <a:gd name="T17" fmla="*/ 219 h 437"/>
                <a:gd name="T18" fmla="*/ 218 w 436"/>
                <a:gd name="T19" fmla="*/ 4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9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8" y="437"/>
                    <a:pt x="436" y="339"/>
                    <a:pt x="436" y="219"/>
                  </a:cubicBezTo>
                  <a:cubicBezTo>
                    <a:pt x="436" y="98"/>
                    <a:pt x="338" y="0"/>
                    <a:pt x="218" y="0"/>
                  </a:cubicBezTo>
                  <a:close/>
                  <a:moveTo>
                    <a:pt x="218" y="412"/>
                  </a:moveTo>
                  <a:cubicBezTo>
                    <a:pt x="111" y="412"/>
                    <a:pt x="24" y="326"/>
                    <a:pt x="24" y="219"/>
                  </a:cubicBezTo>
                  <a:cubicBezTo>
                    <a:pt x="24" y="112"/>
                    <a:pt x="111" y="25"/>
                    <a:pt x="218" y="25"/>
                  </a:cubicBezTo>
                  <a:cubicBezTo>
                    <a:pt x="325" y="25"/>
                    <a:pt x="412" y="112"/>
                    <a:pt x="412" y="219"/>
                  </a:cubicBezTo>
                  <a:cubicBezTo>
                    <a:pt x="412" y="326"/>
                    <a:pt x="325" y="412"/>
                    <a:pt x="218" y="412"/>
                  </a:cubicBezTo>
                  <a:close/>
                </a:path>
              </a:pathLst>
            </a:custGeom>
            <a:solidFill>
              <a:srgbClr val="4E4C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1" name="Elipse 100"/>
          <p:cNvSpPr/>
          <p:nvPr/>
        </p:nvSpPr>
        <p:spPr>
          <a:xfrm>
            <a:off x="3520046" y="560289"/>
            <a:ext cx="1505296" cy="1505296"/>
          </a:xfrm>
          <a:prstGeom prst="ellipse">
            <a:avLst/>
          </a:prstGeom>
          <a:solidFill>
            <a:srgbClr val="9398C7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8" name="Group 6"/>
          <p:cNvGrpSpPr>
            <a:grpSpLocks noChangeAspect="1"/>
          </p:cNvGrpSpPr>
          <p:nvPr/>
        </p:nvGrpSpPr>
        <p:grpSpPr bwMode="auto">
          <a:xfrm>
            <a:off x="5187820" y="1212139"/>
            <a:ext cx="2179003" cy="2179003"/>
            <a:chOff x="317" y="739"/>
            <a:chExt cx="1612" cy="1612"/>
          </a:xfrm>
        </p:grpSpPr>
        <p:sp>
          <p:nvSpPr>
            <p:cNvPr id="250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7" y="739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740"/>
              <a:ext cx="13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2167"/>
              <a:ext cx="13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741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2212"/>
              <a:ext cx="14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814"/>
              <a:ext cx="16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2124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936"/>
              <a:ext cx="16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1998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090"/>
              <a:ext cx="15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1841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1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276"/>
              <a:ext cx="13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2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664"/>
              <a:ext cx="1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3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1472"/>
              <a:ext cx="1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4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1472"/>
              <a:ext cx="1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664"/>
              <a:ext cx="1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" name="Picture 2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278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" name="Picture 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841"/>
              <a:ext cx="14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" name="Picture 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086"/>
              <a:ext cx="16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Picture 2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006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" name="Picture 2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933"/>
              <a:ext cx="1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" name="Picture 2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133"/>
              <a:ext cx="1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2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81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3" name="Picture 2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2221"/>
              <a:ext cx="1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" name="Picture 3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744"/>
              <a:ext cx="1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31"/>
            <p:cNvSpPr>
              <a:spLocks noChangeArrowheads="1"/>
            </p:cNvSpPr>
            <p:nvPr/>
          </p:nvSpPr>
          <p:spPr bwMode="auto">
            <a:xfrm>
              <a:off x="404" y="841"/>
              <a:ext cx="1429" cy="1429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76" name="Picture 3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867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3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140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3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3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36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077"/>
              <a:ext cx="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" name="Picture 37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043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3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068"/>
              <a:ext cx="10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3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941"/>
              <a:ext cx="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40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915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4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229"/>
              <a:ext cx="10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4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770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4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757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44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400"/>
              <a:ext cx="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4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1401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4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58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4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58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4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140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4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78"/>
              <a:ext cx="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5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60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123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66"/>
              <a:ext cx="5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5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922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5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" y="1129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5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1073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56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101"/>
              <a:ext cx="6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5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049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5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98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59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1003"/>
              <a:ext cx="8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6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950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61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18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6" name="Picture 6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14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6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86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64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02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65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870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66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50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67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191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68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7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69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46"/>
              <a:ext cx="8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70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833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71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2242"/>
              <a:ext cx="87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" name="Picture 7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2190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" name="Picture 73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831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74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832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Oval 75"/>
            <p:cNvSpPr>
              <a:spLocks noChangeArrowheads="1"/>
            </p:cNvSpPr>
            <p:nvPr/>
          </p:nvSpPr>
          <p:spPr bwMode="auto">
            <a:xfrm>
              <a:off x="517" y="951"/>
              <a:ext cx="1203" cy="1205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0" name="Freeform 76"/>
            <p:cNvSpPr>
              <a:spLocks noEditPoints="1"/>
            </p:cNvSpPr>
            <p:nvPr/>
          </p:nvSpPr>
          <p:spPr bwMode="auto">
            <a:xfrm>
              <a:off x="488" y="922"/>
              <a:ext cx="1267" cy="1269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9 h 437"/>
                <a:gd name="T4" fmla="*/ 218 w 436"/>
                <a:gd name="T5" fmla="*/ 437 h 437"/>
                <a:gd name="T6" fmla="*/ 436 w 436"/>
                <a:gd name="T7" fmla="*/ 219 h 437"/>
                <a:gd name="T8" fmla="*/ 218 w 436"/>
                <a:gd name="T9" fmla="*/ 0 h 437"/>
                <a:gd name="T10" fmla="*/ 218 w 436"/>
                <a:gd name="T11" fmla="*/ 412 h 437"/>
                <a:gd name="T12" fmla="*/ 24 w 436"/>
                <a:gd name="T13" fmla="*/ 219 h 437"/>
                <a:gd name="T14" fmla="*/ 218 w 436"/>
                <a:gd name="T15" fmla="*/ 25 h 437"/>
                <a:gd name="T16" fmla="*/ 412 w 436"/>
                <a:gd name="T17" fmla="*/ 219 h 437"/>
                <a:gd name="T18" fmla="*/ 218 w 436"/>
                <a:gd name="T19" fmla="*/ 4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9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8" y="437"/>
                    <a:pt x="436" y="339"/>
                    <a:pt x="436" y="219"/>
                  </a:cubicBezTo>
                  <a:cubicBezTo>
                    <a:pt x="436" y="98"/>
                    <a:pt x="338" y="0"/>
                    <a:pt x="218" y="0"/>
                  </a:cubicBezTo>
                  <a:close/>
                  <a:moveTo>
                    <a:pt x="218" y="412"/>
                  </a:moveTo>
                  <a:cubicBezTo>
                    <a:pt x="111" y="412"/>
                    <a:pt x="24" y="326"/>
                    <a:pt x="24" y="219"/>
                  </a:cubicBezTo>
                  <a:cubicBezTo>
                    <a:pt x="24" y="112"/>
                    <a:pt x="111" y="25"/>
                    <a:pt x="218" y="25"/>
                  </a:cubicBezTo>
                  <a:cubicBezTo>
                    <a:pt x="325" y="25"/>
                    <a:pt x="412" y="112"/>
                    <a:pt x="412" y="219"/>
                  </a:cubicBezTo>
                  <a:cubicBezTo>
                    <a:pt x="412" y="326"/>
                    <a:pt x="325" y="412"/>
                    <a:pt x="218" y="412"/>
                  </a:cubicBezTo>
                  <a:close/>
                </a:path>
              </a:pathLst>
            </a:custGeom>
            <a:solidFill>
              <a:srgbClr val="4E4C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49" name="Elipse 248"/>
          <p:cNvSpPr/>
          <p:nvPr/>
        </p:nvSpPr>
        <p:spPr>
          <a:xfrm>
            <a:off x="5518455" y="1556291"/>
            <a:ext cx="1505296" cy="1505296"/>
          </a:xfrm>
          <a:prstGeom prst="ellipse">
            <a:avLst/>
          </a:prstGeom>
          <a:solidFill>
            <a:srgbClr val="C9AE8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3" name="Elipse 322"/>
          <p:cNvSpPr/>
          <p:nvPr/>
        </p:nvSpPr>
        <p:spPr>
          <a:xfrm>
            <a:off x="5904018" y="5016483"/>
            <a:ext cx="1294735" cy="1294735"/>
          </a:xfrm>
          <a:prstGeom prst="ellipse">
            <a:avLst/>
          </a:prstGeom>
          <a:solidFill>
            <a:srgbClr val="3FA78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1" name="Retângulo 490"/>
          <p:cNvSpPr/>
          <p:nvPr/>
        </p:nvSpPr>
        <p:spPr>
          <a:xfrm>
            <a:off x="4038756" y="1003556"/>
            <a:ext cx="566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PEC </a:t>
            </a:r>
            <a:endParaRPr lang="pt-BR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2" name="Retângulo 491"/>
          <p:cNvSpPr/>
          <p:nvPr/>
        </p:nvSpPr>
        <p:spPr>
          <a:xfrm>
            <a:off x="3623723" y="1178044"/>
            <a:ext cx="1354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0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pt-BR" sz="1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Empresarial para </a:t>
            </a:r>
          </a:p>
          <a:p>
            <a:pPr lvl="0" algn="ctr"/>
            <a:r>
              <a:rPr lang="pt-BR" sz="10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pt-BR" sz="100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Crecimiento</a:t>
            </a:r>
            <a:endParaRPr lang="pt-BR" sz="1000" b="1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3" name="Retângulo 492"/>
          <p:cNvSpPr/>
          <p:nvPr/>
        </p:nvSpPr>
        <p:spPr>
          <a:xfrm>
            <a:off x="5841649" y="2110964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COMITÊ</a:t>
            </a:r>
            <a:endParaRPr lang="pt-BR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4" name="Retângulo 493"/>
          <p:cNvSpPr/>
          <p:nvPr/>
        </p:nvSpPr>
        <p:spPr>
          <a:xfrm>
            <a:off x="5601876" y="2285452"/>
            <a:ext cx="1354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000" smtClean="0">
                <a:solidFill>
                  <a:srgbClr val="4736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3 </a:t>
            </a:r>
            <a:r>
              <a:rPr lang="pt-BR" sz="1000" b="1" i="1" smtClean="0">
                <a:solidFill>
                  <a:srgbClr val="4736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sponsors</a:t>
            </a:r>
            <a:endParaRPr lang="pt-BR" sz="1000" b="1" i="1">
              <a:solidFill>
                <a:srgbClr val="4736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51789" y="2041965"/>
            <a:ext cx="1712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pt-BR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DIAGNÓSTICOS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44304" y="2374570"/>
            <a:ext cx="15587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Mercado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Finanzas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2" name="Retângulo 481"/>
          <p:cNvSpPr/>
          <p:nvPr/>
        </p:nvSpPr>
        <p:spPr>
          <a:xfrm>
            <a:off x="838106" y="2837639"/>
            <a:ext cx="2453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Desarollo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Organizacional</a:t>
            </a:r>
          </a:p>
        </p:txBody>
      </p:sp>
      <p:grpSp>
        <p:nvGrpSpPr>
          <p:cNvPr id="497" name="Group 6"/>
          <p:cNvGrpSpPr>
            <a:grpSpLocks noChangeAspect="1"/>
          </p:cNvGrpSpPr>
          <p:nvPr/>
        </p:nvGrpSpPr>
        <p:grpSpPr bwMode="auto">
          <a:xfrm>
            <a:off x="3778769" y="4573544"/>
            <a:ext cx="1842195" cy="1842193"/>
            <a:chOff x="317" y="739"/>
            <a:chExt cx="1612" cy="1612"/>
          </a:xfrm>
        </p:grpSpPr>
        <p:sp>
          <p:nvSpPr>
            <p:cNvPr id="49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7" y="739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50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740"/>
              <a:ext cx="13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" y="2167"/>
              <a:ext cx="13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741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" y="2212"/>
              <a:ext cx="14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814"/>
              <a:ext cx="16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5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" y="2124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6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936"/>
              <a:ext cx="16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7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1998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8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090"/>
              <a:ext cx="15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9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1841"/>
              <a:ext cx="15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0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276"/>
              <a:ext cx="13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1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664"/>
              <a:ext cx="14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1472"/>
              <a:ext cx="1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" name="Picture 2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" y="1472"/>
              <a:ext cx="11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" name="Picture 2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664"/>
              <a:ext cx="13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" name="Picture 2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1278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" name="Picture 2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1841"/>
              <a:ext cx="148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" name="Picture 2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086"/>
              <a:ext cx="16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" name="Picture 2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" y="2006"/>
              <a:ext cx="15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" name="Picture 2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933"/>
              <a:ext cx="16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" name="Picture 27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2133"/>
              <a:ext cx="15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" name="Picture 2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81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" name="Picture 2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2221"/>
              <a:ext cx="1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" name="Picture 3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744"/>
              <a:ext cx="1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" name="Oval 31"/>
            <p:cNvSpPr>
              <a:spLocks noChangeArrowheads="1"/>
            </p:cNvSpPr>
            <p:nvPr/>
          </p:nvSpPr>
          <p:spPr bwMode="auto">
            <a:xfrm>
              <a:off x="404" y="841"/>
              <a:ext cx="1429" cy="1429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525" name="Picture 3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" y="867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" name="Picture 3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" y="2140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" name="Picture 3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" name="Picture 3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945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9" name="Picture 36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" y="2077"/>
              <a:ext cx="79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" name="Picture 37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2043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" name="Picture 3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068"/>
              <a:ext cx="10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" name="Picture 3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" y="1941"/>
              <a:ext cx="6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" name="Picture 40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915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" name="Picture 4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1229"/>
              <a:ext cx="10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" name="Picture 4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1770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" name="Picture 4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757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7" name="Picture 44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400"/>
              <a:ext cx="3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8" name="Picture 4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1401"/>
              <a:ext cx="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9" name="Picture 4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587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0" name="Picture 4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1589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1" name="Picture 4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" y="1403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" name="Picture 4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78"/>
              <a:ext cx="5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" name="Picture 5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60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4" name="Picture 5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123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" name="Picture 5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966"/>
              <a:ext cx="5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6" name="Picture 5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922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7" name="Picture 5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" y="1129"/>
              <a:ext cx="26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" name="Picture 5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1073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9" name="Picture 56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101"/>
              <a:ext cx="6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0" name="Picture 5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049"/>
              <a:ext cx="1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1" name="Picture 5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985"/>
              <a:ext cx="35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2" name="Picture 59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" y="1003"/>
              <a:ext cx="8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" name="Picture 6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" y="950"/>
              <a:ext cx="10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" name="Picture 61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18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5" name="Picture 6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144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6" name="Picture 6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868"/>
              <a:ext cx="87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7" name="Picture 64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02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8" name="Picture 65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870"/>
              <a:ext cx="1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9" name="Picture 66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50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0" name="Picture 67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191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1" name="Picture 68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837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2" name="Picture 69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46"/>
              <a:ext cx="8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" name="Picture 70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" y="833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4" name="Picture 71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2242"/>
              <a:ext cx="87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5" name="Picture 72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" y="2190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" name="Picture 73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831"/>
              <a:ext cx="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7" name="Picture 74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832"/>
              <a:ext cx="9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8" name="Oval 75"/>
            <p:cNvSpPr>
              <a:spLocks noChangeArrowheads="1"/>
            </p:cNvSpPr>
            <p:nvPr/>
          </p:nvSpPr>
          <p:spPr bwMode="auto">
            <a:xfrm>
              <a:off x="517" y="951"/>
              <a:ext cx="1203" cy="1205"/>
            </a:xfrm>
            <a:prstGeom prst="ellipse">
              <a:avLst/>
            </a:pr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9" name="Freeform 76"/>
            <p:cNvSpPr>
              <a:spLocks noEditPoints="1"/>
            </p:cNvSpPr>
            <p:nvPr/>
          </p:nvSpPr>
          <p:spPr bwMode="auto">
            <a:xfrm>
              <a:off x="488" y="922"/>
              <a:ext cx="1267" cy="1269"/>
            </a:xfrm>
            <a:custGeom>
              <a:avLst/>
              <a:gdLst>
                <a:gd name="T0" fmla="*/ 218 w 436"/>
                <a:gd name="T1" fmla="*/ 0 h 437"/>
                <a:gd name="T2" fmla="*/ 0 w 436"/>
                <a:gd name="T3" fmla="*/ 219 h 437"/>
                <a:gd name="T4" fmla="*/ 218 w 436"/>
                <a:gd name="T5" fmla="*/ 437 h 437"/>
                <a:gd name="T6" fmla="*/ 436 w 436"/>
                <a:gd name="T7" fmla="*/ 219 h 437"/>
                <a:gd name="T8" fmla="*/ 218 w 436"/>
                <a:gd name="T9" fmla="*/ 0 h 437"/>
                <a:gd name="T10" fmla="*/ 218 w 436"/>
                <a:gd name="T11" fmla="*/ 412 h 437"/>
                <a:gd name="T12" fmla="*/ 24 w 436"/>
                <a:gd name="T13" fmla="*/ 219 h 437"/>
                <a:gd name="T14" fmla="*/ 218 w 436"/>
                <a:gd name="T15" fmla="*/ 25 h 437"/>
                <a:gd name="T16" fmla="*/ 412 w 436"/>
                <a:gd name="T17" fmla="*/ 219 h 437"/>
                <a:gd name="T18" fmla="*/ 218 w 436"/>
                <a:gd name="T19" fmla="*/ 41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6" h="437">
                  <a:moveTo>
                    <a:pt x="218" y="0"/>
                  </a:moveTo>
                  <a:cubicBezTo>
                    <a:pt x="97" y="0"/>
                    <a:pt x="0" y="98"/>
                    <a:pt x="0" y="219"/>
                  </a:cubicBezTo>
                  <a:cubicBezTo>
                    <a:pt x="0" y="339"/>
                    <a:pt x="97" y="437"/>
                    <a:pt x="218" y="437"/>
                  </a:cubicBezTo>
                  <a:cubicBezTo>
                    <a:pt x="338" y="437"/>
                    <a:pt x="436" y="339"/>
                    <a:pt x="436" y="219"/>
                  </a:cubicBezTo>
                  <a:cubicBezTo>
                    <a:pt x="436" y="98"/>
                    <a:pt x="338" y="0"/>
                    <a:pt x="218" y="0"/>
                  </a:cubicBezTo>
                  <a:close/>
                  <a:moveTo>
                    <a:pt x="218" y="412"/>
                  </a:moveTo>
                  <a:cubicBezTo>
                    <a:pt x="111" y="412"/>
                    <a:pt x="24" y="326"/>
                    <a:pt x="24" y="219"/>
                  </a:cubicBezTo>
                  <a:cubicBezTo>
                    <a:pt x="24" y="112"/>
                    <a:pt x="111" y="25"/>
                    <a:pt x="218" y="25"/>
                  </a:cubicBezTo>
                  <a:cubicBezTo>
                    <a:pt x="325" y="25"/>
                    <a:pt x="412" y="112"/>
                    <a:pt x="412" y="219"/>
                  </a:cubicBezTo>
                  <a:cubicBezTo>
                    <a:pt x="412" y="326"/>
                    <a:pt x="325" y="412"/>
                    <a:pt x="218" y="412"/>
                  </a:cubicBezTo>
                  <a:close/>
                </a:path>
              </a:pathLst>
            </a:custGeom>
            <a:solidFill>
              <a:srgbClr val="4E4C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98" name="Elipse 497"/>
          <p:cNvSpPr/>
          <p:nvPr/>
        </p:nvSpPr>
        <p:spPr>
          <a:xfrm>
            <a:off x="4058298" y="4864500"/>
            <a:ext cx="1272623" cy="1272621"/>
          </a:xfrm>
          <a:prstGeom prst="ellipse">
            <a:avLst/>
          </a:prstGeom>
          <a:solidFill>
            <a:srgbClr val="B0CA7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6" name="Retângulo 575"/>
          <p:cNvSpPr/>
          <p:nvPr/>
        </p:nvSpPr>
        <p:spPr>
          <a:xfrm>
            <a:off x="4164397" y="5416748"/>
            <a:ext cx="1093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FÓRUM DE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577" name="Retângulo 576"/>
          <p:cNvSpPr/>
          <p:nvPr/>
        </p:nvSpPr>
        <p:spPr>
          <a:xfrm>
            <a:off x="4019154" y="5572948"/>
            <a:ext cx="13542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000" b="1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Presidentes</a:t>
            </a:r>
            <a:endParaRPr lang="pt-BR" sz="1000" b="1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2" name="Retângulo 651"/>
          <p:cNvSpPr/>
          <p:nvPr/>
        </p:nvSpPr>
        <p:spPr>
          <a:xfrm>
            <a:off x="6030044" y="5555648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LÓGICA DE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653" name="Retângulo 652"/>
          <p:cNvSpPr/>
          <p:nvPr/>
        </p:nvSpPr>
        <p:spPr>
          <a:xfrm>
            <a:off x="5908044" y="5711848"/>
            <a:ext cx="1354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000" b="1" dirty="0" smtClean="0">
                <a:solidFill>
                  <a:srgbClr val="1D4B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Negócios</a:t>
            </a:r>
            <a:r>
              <a:rPr lang="pt-BR" sz="1000" dirty="0" smtClean="0">
                <a:solidFill>
                  <a:srgbClr val="1D4B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 err="1" smtClean="0">
                <a:solidFill>
                  <a:srgbClr val="1D4B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endParaRPr lang="pt-BR" sz="1000" dirty="0" smtClean="0">
              <a:solidFill>
                <a:srgbClr val="1D4B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pt-BR" sz="1000" dirty="0" smtClean="0">
                <a:solidFill>
                  <a:srgbClr val="1D4B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</a:t>
            </a:r>
            <a:endParaRPr lang="pt-BR" sz="1000" dirty="0">
              <a:solidFill>
                <a:srgbClr val="1D4B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8" name="Retângulo 657"/>
          <p:cNvSpPr/>
          <p:nvPr/>
        </p:nvSpPr>
        <p:spPr>
          <a:xfrm>
            <a:off x="4518891" y="2399752"/>
            <a:ext cx="80749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00"/>
              </a:lnSpc>
            </a:pPr>
            <a:r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br>
              <a:rPr lang="pt-BR" sz="9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900" i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</a:t>
            </a:r>
            <a:endParaRPr lang="pt-BR" sz="9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74" name="Picture 78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BEBA8EAE-BF5A-486C-A8C5-ECC9F3942E4B}">
                <a14:imgProps xmlns:a14="http://schemas.microsoft.com/office/drawing/2010/main">
                  <a14:imgLayer r:embed="rId78">
                    <a14:imgEffect>
                      <a14:backgroundRemoval t="0" b="95819" l="8290" r="96891">
                        <a14:foregroundMark x1="48705" y1="40301" x2="48705" y2="4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67" y="1610799"/>
            <a:ext cx="301107" cy="46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5" name="Picture 79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00" y="669973"/>
            <a:ext cx="237221" cy="35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34" y="1687064"/>
            <a:ext cx="437810" cy="435872"/>
          </a:xfrm>
          <a:prstGeom prst="rect">
            <a:avLst/>
          </a:prstGeom>
        </p:spPr>
      </p:pic>
      <p:pic>
        <p:nvPicPr>
          <p:cNvPr id="663" name="Imagem 662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78" y="2566851"/>
            <a:ext cx="120875" cy="314597"/>
          </a:xfrm>
          <a:prstGeom prst="rect">
            <a:avLst/>
          </a:prstGeom>
        </p:spPr>
      </p:pic>
      <p:pic>
        <p:nvPicPr>
          <p:cNvPr id="664" name="Imagem 663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08" y="2566851"/>
            <a:ext cx="120875" cy="314597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3883813" y="2743712"/>
            <a:ext cx="1764630" cy="1764628"/>
            <a:chOff x="3856037" y="3398836"/>
            <a:chExt cx="2179003" cy="2179003"/>
          </a:xfrm>
        </p:grpSpPr>
        <p:grpSp>
          <p:nvGrpSpPr>
            <p:cNvPr id="174" name="Group 6"/>
            <p:cNvGrpSpPr>
              <a:grpSpLocks noChangeAspect="1"/>
            </p:cNvGrpSpPr>
            <p:nvPr/>
          </p:nvGrpSpPr>
          <p:grpSpPr bwMode="auto">
            <a:xfrm>
              <a:off x="3856037" y="3398836"/>
              <a:ext cx="2179003" cy="2179003"/>
              <a:chOff x="317" y="739"/>
              <a:chExt cx="1612" cy="1612"/>
            </a:xfrm>
          </p:grpSpPr>
          <p:sp>
            <p:nvSpPr>
              <p:cNvPr id="17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317" y="739"/>
                <a:ext cx="1612" cy="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7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" y="740"/>
                <a:ext cx="139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" y="2167"/>
                <a:ext cx="13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" y="741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" y="2212"/>
                <a:ext cx="148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814"/>
                <a:ext cx="16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4" y="2124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" y="936"/>
                <a:ext cx="166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" y="1998"/>
                <a:ext cx="15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" y="1090"/>
                <a:ext cx="157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" y="1841"/>
                <a:ext cx="15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1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1276"/>
                <a:ext cx="13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1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1664"/>
                <a:ext cx="140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19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" y="1472"/>
                <a:ext cx="10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2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9" y="1472"/>
                <a:ext cx="11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2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1664"/>
                <a:ext cx="13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2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" y="1278"/>
                <a:ext cx="14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2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" y="1841"/>
                <a:ext cx="14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" name="Picture 24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3" y="1086"/>
                <a:ext cx="16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25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" y="2006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" name="Picture 26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" y="933"/>
                <a:ext cx="16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2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2133"/>
                <a:ext cx="157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8" name="Picture 28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5" y="811"/>
                <a:ext cx="16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" name="Picture 2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" y="2221"/>
                <a:ext cx="14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0" name="Picture 30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744"/>
                <a:ext cx="15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Oval 31"/>
              <p:cNvSpPr>
                <a:spLocks noChangeArrowheads="1"/>
              </p:cNvSpPr>
              <p:nvPr/>
            </p:nvSpPr>
            <p:spPr bwMode="auto">
              <a:xfrm>
                <a:off x="404" y="841"/>
                <a:ext cx="1429" cy="1429"/>
              </a:xfrm>
              <a:prstGeom prst="ellipse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202" name="Picture 32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867"/>
                <a:ext cx="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3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" y="2140"/>
                <a:ext cx="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34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945"/>
                <a:ext cx="7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Picture 35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945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36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" y="2077"/>
                <a:ext cx="7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37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" y="2043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38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" y="1068"/>
                <a:ext cx="10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39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" y="1941"/>
                <a:ext cx="6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" name="Picture 40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" y="1915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" name="Picture 41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1229"/>
                <a:ext cx="10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" name="Picture 4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177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" name="Picture 43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" y="1757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" name="Picture 44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1400"/>
                <a:ext cx="3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Picture 45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401"/>
                <a:ext cx="9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46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" y="1587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47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" y="1589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48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0" y="1403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49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778"/>
                <a:ext cx="5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50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760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51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" y="1234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5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" y="1966"/>
                <a:ext cx="52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3" name="Picture 5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" y="1922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4" name="Picture 54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" y="112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" name="Picture 55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9" y="1073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" name="Picture 56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" y="2101"/>
                <a:ext cx="6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7" name="Picture 57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" y="2049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" name="Picture 58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" y="985"/>
                <a:ext cx="3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9" name="Picture 59"/>
              <p:cNvPicPr>
                <a:picLocks noChangeAspect="1" noChangeArrowheads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1003"/>
                <a:ext cx="8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60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" y="950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61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" y="2188"/>
                <a:ext cx="8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62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" y="2144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63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9" y="868"/>
                <a:ext cx="8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64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1" y="902"/>
                <a:ext cx="1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65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" y="870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66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250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67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191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68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" y="837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9" name="Picture 69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846"/>
                <a:ext cx="8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0" name="Picture 70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" y="833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1" name="Picture 71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" y="2242"/>
                <a:ext cx="87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2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" y="2190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" name="Picture 73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" y="831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" name="Picture 74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" y="832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Oval 75"/>
              <p:cNvSpPr>
                <a:spLocks noChangeArrowheads="1"/>
              </p:cNvSpPr>
              <p:nvPr/>
            </p:nvSpPr>
            <p:spPr bwMode="auto">
              <a:xfrm>
                <a:off x="517" y="951"/>
                <a:ext cx="1203" cy="1205"/>
              </a:xfrm>
              <a:prstGeom prst="ellipse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6" name="Freeform 76"/>
              <p:cNvSpPr>
                <a:spLocks noEditPoints="1"/>
              </p:cNvSpPr>
              <p:nvPr/>
            </p:nvSpPr>
            <p:spPr bwMode="auto">
              <a:xfrm>
                <a:off x="488" y="922"/>
                <a:ext cx="1267" cy="1269"/>
              </a:xfrm>
              <a:custGeom>
                <a:avLst/>
                <a:gdLst>
                  <a:gd name="T0" fmla="*/ 218 w 436"/>
                  <a:gd name="T1" fmla="*/ 0 h 437"/>
                  <a:gd name="T2" fmla="*/ 0 w 436"/>
                  <a:gd name="T3" fmla="*/ 219 h 437"/>
                  <a:gd name="T4" fmla="*/ 218 w 436"/>
                  <a:gd name="T5" fmla="*/ 437 h 437"/>
                  <a:gd name="T6" fmla="*/ 436 w 436"/>
                  <a:gd name="T7" fmla="*/ 219 h 437"/>
                  <a:gd name="T8" fmla="*/ 218 w 436"/>
                  <a:gd name="T9" fmla="*/ 0 h 437"/>
                  <a:gd name="T10" fmla="*/ 218 w 436"/>
                  <a:gd name="T11" fmla="*/ 412 h 437"/>
                  <a:gd name="T12" fmla="*/ 24 w 436"/>
                  <a:gd name="T13" fmla="*/ 219 h 437"/>
                  <a:gd name="T14" fmla="*/ 218 w 436"/>
                  <a:gd name="T15" fmla="*/ 25 h 437"/>
                  <a:gd name="T16" fmla="*/ 412 w 436"/>
                  <a:gd name="T17" fmla="*/ 219 h 437"/>
                  <a:gd name="T18" fmla="*/ 218 w 436"/>
                  <a:gd name="T19" fmla="*/ 412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437">
                    <a:moveTo>
                      <a:pt x="218" y="0"/>
                    </a:moveTo>
                    <a:cubicBezTo>
                      <a:pt x="97" y="0"/>
                      <a:pt x="0" y="98"/>
                      <a:pt x="0" y="219"/>
                    </a:cubicBezTo>
                    <a:cubicBezTo>
                      <a:pt x="0" y="339"/>
                      <a:pt x="97" y="437"/>
                      <a:pt x="218" y="437"/>
                    </a:cubicBezTo>
                    <a:cubicBezTo>
                      <a:pt x="338" y="437"/>
                      <a:pt x="436" y="339"/>
                      <a:pt x="436" y="219"/>
                    </a:cubicBezTo>
                    <a:cubicBezTo>
                      <a:pt x="436" y="98"/>
                      <a:pt x="338" y="0"/>
                      <a:pt x="218" y="0"/>
                    </a:cubicBezTo>
                    <a:close/>
                    <a:moveTo>
                      <a:pt x="218" y="412"/>
                    </a:moveTo>
                    <a:cubicBezTo>
                      <a:pt x="111" y="412"/>
                      <a:pt x="24" y="326"/>
                      <a:pt x="24" y="219"/>
                    </a:cubicBezTo>
                    <a:cubicBezTo>
                      <a:pt x="24" y="112"/>
                      <a:pt x="111" y="25"/>
                      <a:pt x="218" y="25"/>
                    </a:cubicBezTo>
                    <a:cubicBezTo>
                      <a:pt x="325" y="25"/>
                      <a:pt x="412" y="112"/>
                      <a:pt x="412" y="219"/>
                    </a:cubicBezTo>
                    <a:cubicBezTo>
                      <a:pt x="412" y="326"/>
                      <a:pt x="325" y="412"/>
                      <a:pt x="218" y="412"/>
                    </a:cubicBezTo>
                    <a:close/>
                  </a:path>
                </a:pathLst>
              </a:custGeom>
              <a:solidFill>
                <a:srgbClr val="4E4C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175" name="Elipse 174"/>
            <p:cNvSpPr/>
            <p:nvPr/>
          </p:nvSpPr>
          <p:spPr>
            <a:xfrm>
              <a:off x="4186672" y="3742988"/>
              <a:ext cx="1505296" cy="1505296"/>
            </a:xfrm>
            <a:prstGeom prst="ellipse">
              <a:avLst/>
            </a:prstGeom>
            <a:solidFill>
              <a:srgbClr val="5F97B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74" name="Retângulo 573"/>
          <p:cNvSpPr/>
          <p:nvPr/>
        </p:nvSpPr>
        <p:spPr>
          <a:xfrm>
            <a:off x="4497621" y="3437134"/>
            <a:ext cx="545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RAR</a:t>
            </a:r>
            <a:endParaRPr lang="pt-BR" sz="1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5" name="Retângulo 574"/>
          <p:cNvSpPr/>
          <p:nvPr/>
        </p:nvSpPr>
        <p:spPr>
          <a:xfrm>
            <a:off x="4097546" y="3596382"/>
            <a:ext cx="13542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9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</a:t>
            </a:r>
            <a:r>
              <a:rPr lang="pt-BR" sz="9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pt-BR" sz="9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</a:t>
            </a:r>
            <a:r>
              <a:rPr lang="pt-BR" sz="9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 </a:t>
            </a:r>
            <a:r>
              <a:rPr lang="pt-BR" sz="9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  <a:endParaRPr lang="pt-BR" sz="9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72" name="Imagem 4171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44" y="3175704"/>
            <a:ext cx="368231" cy="277993"/>
          </a:xfrm>
          <a:prstGeom prst="rect">
            <a:avLst/>
          </a:prstGeom>
        </p:spPr>
      </p:pic>
      <p:pic>
        <p:nvPicPr>
          <p:cNvPr id="4177" name="Imagem 4176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44" y="5089389"/>
            <a:ext cx="437298" cy="354602"/>
          </a:xfrm>
          <a:prstGeom prst="rect">
            <a:avLst/>
          </a:prstGeom>
        </p:spPr>
      </p:pic>
      <p:pic>
        <p:nvPicPr>
          <p:cNvPr id="4178" name="Imagem 4177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43" y="5141396"/>
            <a:ext cx="484303" cy="441155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6847841" y="3180080"/>
            <a:ext cx="2037079" cy="2037079"/>
            <a:chOff x="7391717" y="4023676"/>
            <a:chExt cx="1660843" cy="1660843"/>
          </a:xfrm>
        </p:grpSpPr>
        <p:grpSp>
          <p:nvGrpSpPr>
            <p:cNvPr id="396" name="Group 6"/>
            <p:cNvGrpSpPr>
              <a:grpSpLocks noChangeAspect="1"/>
            </p:cNvGrpSpPr>
            <p:nvPr/>
          </p:nvGrpSpPr>
          <p:grpSpPr bwMode="auto">
            <a:xfrm>
              <a:off x="7391717" y="4023676"/>
              <a:ext cx="1660843" cy="1660843"/>
              <a:chOff x="317" y="739"/>
              <a:chExt cx="1612" cy="1612"/>
            </a:xfrm>
          </p:grpSpPr>
          <p:sp>
            <p:nvSpPr>
              <p:cNvPr id="39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317" y="739"/>
                <a:ext cx="1612" cy="1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39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" y="740"/>
                <a:ext cx="139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0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" y="2167"/>
                <a:ext cx="13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1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" y="741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2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" y="2212"/>
                <a:ext cx="148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3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814"/>
                <a:ext cx="165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4" name="Picture 1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4" y="2124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5" name="Picture 1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" y="936"/>
                <a:ext cx="166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6" name="Picture 1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" y="1998"/>
                <a:ext cx="15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7" name="Picture 1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" y="1090"/>
                <a:ext cx="157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8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3" y="1841"/>
                <a:ext cx="15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" name="Picture 17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1276"/>
                <a:ext cx="139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" name="Picture 1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1664"/>
                <a:ext cx="140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" name="Picture 19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" y="1472"/>
                <a:ext cx="10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" name="Picture 2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9" y="1472"/>
                <a:ext cx="11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" name="Picture 2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1664"/>
                <a:ext cx="13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" name="Picture 2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" y="1278"/>
                <a:ext cx="149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" name="Picture 2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" y="1841"/>
                <a:ext cx="148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" name="Picture 24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3" y="1086"/>
                <a:ext cx="165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" name="Picture 25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" y="2006"/>
                <a:ext cx="157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" y="933"/>
                <a:ext cx="166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" name="Picture 2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2133"/>
                <a:ext cx="157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" name="Picture 28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5" y="811"/>
                <a:ext cx="16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" name="Picture 2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" y="2221"/>
                <a:ext cx="148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" name="Picture 30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744"/>
                <a:ext cx="15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3" name="Oval 31"/>
              <p:cNvSpPr>
                <a:spLocks noChangeArrowheads="1"/>
              </p:cNvSpPr>
              <p:nvPr/>
            </p:nvSpPr>
            <p:spPr bwMode="auto">
              <a:xfrm>
                <a:off x="404" y="841"/>
                <a:ext cx="1429" cy="1429"/>
              </a:xfrm>
              <a:prstGeom prst="ellipse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424" name="Picture 32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" y="867"/>
                <a:ext cx="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" name="Picture 3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" y="2140"/>
                <a:ext cx="10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" name="Picture 34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945"/>
                <a:ext cx="78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" name="Picture 35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" y="945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" name="Picture 36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" y="2077"/>
                <a:ext cx="79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" name="Picture 37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" y="2043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" name="Picture 38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" y="1068"/>
                <a:ext cx="10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" name="Picture 39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" y="1941"/>
                <a:ext cx="69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" name="Picture 40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1" y="1915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" name="Picture 41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1229"/>
                <a:ext cx="104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" name="Picture 4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1770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" name="Picture 43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" y="1757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" name="Picture 44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1400"/>
                <a:ext cx="3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" name="Picture 45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401"/>
                <a:ext cx="9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" name="Picture 46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" y="1587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" name="Picture 47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" y="1589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" name="Picture 48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0" y="1403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" name="Picture 49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778"/>
                <a:ext cx="5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" name="Picture 50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760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" name="Picture 51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" y="1234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" name="Picture 5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" y="1966"/>
                <a:ext cx="52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" name="Picture 5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" y="1922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" name="Picture 54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" y="1129"/>
                <a:ext cx="26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" name="Picture 55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9" y="1073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" name="Picture 56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" y="2101"/>
                <a:ext cx="61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" name="Picture 57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" y="2049"/>
                <a:ext cx="105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" name="Picture 58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" y="985"/>
                <a:ext cx="35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" name="Picture 59"/>
              <p:cNvPicPr>
                <a:picLocks noChangeAspect="1" noChangeArrowheads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1003"/>
                <a:ext cx="8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" name="Picture 60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" y="950"/>
                <a:ext cx="10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" name="Picture 61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" y="2188"/>
                <a:ext cx="8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" name="Picture 62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" y="2144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" name="Picture 63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9" y="868"/>
                <a:ext cx="8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" name="Picture 6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1" y="902"/>
                <a:ext cx="11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" name="Picture 65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3" y="870"/>
                <a:ext cx="1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" name="Picture 66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250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" name="Picture 67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191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" name="Picture 68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" y="837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" name="Picture 69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846"/>
                <a:ext cx="8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" name="Picture 70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" y="833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" name="Picture 71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8" y="2242"/>
                <a:ext cx="87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" name="Picture 72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" y="2190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" name="Picture 73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" y="831"/>
                <a:ext cx="7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" name="Picture 74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" y="832"/>
                <a:ext cx="9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7" name="Oval 75"/>
              <p:cNvSpPr>
                <a:spLocks noChangeArrowheads="1"/>
              </p:cNvSpPr>
              <p:nvPr/>
            </p:nvSpPr>
            <p:spPr bwMode="auto">
              <a:xfrm>
                <a:off x="517" y="951"/>
                <a:ext cx="1203" cy="1205"/>
              </a:xfrm>
              <a:prstGeom prst="ellipse">
                <a:avLst/>
              </a:prstGeom>
              <a:solidFill>
                <a:srgbClr val="9C9E9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8" name="Freeform 76"/>
              <p:cNvSpPr>
                <a:spLocks noEditPoints="1"/>
              </p:cNvSpPr>
              <p:nvPr/>
            </p:nvSpPr>
            <p:spPr bwMode="auto">
              <a:xfrm>
                <a:off x="488" y="922"/>
                <a:ext cx="1267" cy="1269"/>
              </a:xfrm>
              <a:custGeom>
                <a:avLst/>
                <a:gdLst>
                  <a:gd name="T0" fmla="*/ 218 w 436"/>
                  <a:gd name="T1" fmla="*/ 0 h 437"/>
                  <a:gd name="T2" fmla="*/ 0 w 436"/>
                  <a:gd name="T3" fmla="*/ 219 h 437"/>
                  <a:gd name="T4" fmla="*/ 218 w 436"/>
                  <a:gd name="T5" fmla="*/ 437 h 437"/>
                  <a:gd name="T6" fmla="*/ 436 w 436"/>
                  <a:gd name="T7" fmla="*/ 219 h 437"/>
                  <a:gd name="T8" fmla="*/ 218 w 436"/>
                  <a:gd name="T9" fmla="*/ 0 h 437"/>
                  <a:gd name="T10" fmla="*/ 218 w 436"/>
                  <a:gd name="T11" fmla="*/ 412 h 437"/>
                  <a:gd name="T12" fmla="*/ 24 w 436"/>
                  <a:gd name="T13" fmla="*/ 219 h 437"/>
                  <a:gd name="T14" fmla="*/ 218 w 436"/>
                  <a:gd name="T15" fmla="*/ 25 h 437"/>
                  <a:gd name="T16" fmla="*/ 412 w 436"/>
                  <a:gd name="T17" fmla="*/ 219 h 437"/>
                  <a:gd name="T18" fmla="*/ 218 w 436"/>
                  <a:gd name="T19" fmla="*/ 412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6" h="437">
                    <a:moveTo>
                      <a:pt x="218" y="0"/>
                    </a:moveTo>
                    <a:cubicBezTo>
                      <a:pt x="97" y="0"/>
                      <a:pt x="0" y="98"/>
                      <a:pt x="0" y="219"/>
                    </a:cubicBezTo>
                    <a:cubicBezTo>
                      <a:pt x="0" y="339"/>
                      <a:pt x="97" y="437"/>
                      <a:pt x="218" y="437"/>
                    </a:cubicBezTo>
                    <a:cubicBezTo>
                      <a:pt x="338" y="437"/>
                      <a:pt x="436" y="339"/>
                      <a:pt x="436" y="219"/>
                    </a:cubicBezTo>
                    <a:cubicBezTo>
                      <a:pt x="436" y="98"/>
                      <a:pt x="338" y="0"/>
                      <a:pt x="218" y="0"/>
                    </a:cubicBezTo>
                    <a:close/>
                    <a:moveTo>
                      <a:pt x="218" y="412"/>
                    </a:moveTo>
                    <a:cubicBezTo>
                      <a:pt x="111" y="412"/>
                      <a:pt x="24" y="326"/>
                      <a:pt x="24" y="219"/>
                    </a:cubicBezTo>
                    <a:cubicBezTo>
                      <a:pt x="24" y="112"/>
                      <a:pt x="111" y="25"/>
                      <a:pt x="218" y="25"/>
                    </a:cubicBezTo>
                    <a:cubicBezTo>
                      <a:pt x="325" y="25"/>
                      <a:pt x="412" y="112"/>
                      <a:pt x="412" y="219"/>
                    </a:cubicBezTo>
                    <a:cubicBezTo>
                      <a:pt x="412" y="326"/>
                      <a:pt x="325" y="412"/>
                      <a:pt x="218" y="412"/>
                    </a:cubicBezTo>
                    <a:close/>
                  </a:path>
                </a:pathLst>
              </a:custGeom>
              <a:solidFill>
                <a:srgbClr val="4E4C4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397" name="Elipse 396"/>
            <p:cNvSpPr/>
            <p:nvPr/>
          </p:nvSpPr>
          <p:spPr>
            <a:xfrm>
              <a:off x="7643728" y="4285990"/>
              <a:ext cx="1147342" cy="1147342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54" name="Retângulo 653"/>
          <p:cNvSpPr/>
          <p:nvPr/>
        </p:nvSpPr>
        <p:spPr>
          <a:xfrm>
            <a:off x="7417313" y="3983933"/>
            <a:ext cx="944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cap="all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POOL DE</a:t>
            </a:r>
            <a:endParaRPr lang="pt-BR" sz="1600" b="1">
              <a:solidFill>
                <a:schemeClr val="bg1"/>
              </a:solidFill>
            </a:endParaRPr>
          </a:p>
        </p:txBody>
      </p:sp>
      <p:sp>
        <p:nvSpPr>
          <p:cNvPr id="655" name="Retângulo 654"/>
          <p:cNvSpPr/>
          <p:nvPr/>
        </p:nvSpPr>
        <p:spPr>
          <a:xfrm>
            <a:off x="7137282" y="4150293"/>
            <a:ext cx="1515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000" b="1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Especialistas</a:t>
            </a: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BR" sz="1000" dirty="0" err="1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</a:t>
            </a: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 err="1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eligidos</a:t>
            </a: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 err="1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000" dirty="0" err="1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pt-BR" sz="1000" dirty="0" smtClean="0">
                <a:solidFill>
                  <a:srgbClr val="7A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PEC</a:t>
            </a:r>
            <a:endParaRPr lang="pt-BR" sz="1000" dirty="0">
              <a:solidFill>
                <a:srgbClr val="7A5D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79" name="Imagem 4178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69" y="3646642"/>
            <a:ext cx="460087" cy="398095"/>
          </a:xfrm>
          <a:prstGeom prst="rect">
            <a:avLst/>
          </a:prstGeom>
        </p:spPr>
      </p:pic>
      <p:sp>
        <p:nvSpPr>
          <p:cNvPr id="29" name="Forma livre 28"/>
          <p:cNvSpPr/>
          <p:nvPr/>
        </p:nvSpPr>
        <p:spPr>
          <a:xfrm>
            <a:off x="5085080" y="2717800"/>
            <a:ext cx="944880" cy="533400"/>
          </a:xfrm>
          <a:custGeom>
            <a:avLst/>
            <a:gdLst>
              <a:gd name="connsiteX0" fmla="*/ 1099595 w 1099595"/>
              <a:gd name="connsiteY0" fmla="*/ 0 h 682907"/>
              <a:gd name="connsiteX1" fmla="*/ 486136 w 1099595"/>
              <a:gd name="connsiteY1" fmla="*/ 127322 h 682907"/>
              <a:gd name="connsiteX2" fmla="*/ 0 w 1099595"/>
              <a:gd name="connsiteY2" fmla="*/ 682907 h 68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595" h="682907">
                <a:moveTo>
                  <a:pt x="1099595" y="0"/>
                </a:moveTo>
                <a:cubicBezTo>
                  <a:pt x="884498" y="6752"/>
                  <a:pt x="669402" y="13504"/>
                  <a:pt x="486136" y="127322"/>
                </a:cubicBezTo>
                <a:cubicBezTo>
                  <a:pt x="302870" y="241140"/>
                  <a:pt x="151435" y="462023"/>
                  <a:pt x="0" y="682907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8" y="2566851"/>
            <a:ext cx="120875" cy="314597"/>
          </a:xfrm>
          <a:prstGeom prst="rect">
            <a:avLst/>
          </a:prstGeom>
        </p:spPr>
      </p:pic>
      <p:sp>
        <p:nvSpPr>
          <p:cNvPr id="483" name="Retângulo 482"/>
          <p:cNvSpPr/>
          <p:nvPr/>
        </p:nvSpPr>
        <p:spPr>
          <a:xfrm>
            <a:off x="828512" y="3095956"/>
            <a:ext cx="1860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TI - </a:t>
            </a:r>
            <a:r>
              <a:rPr lang="pt-B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0023 L -0.05243 0.00255 C -0.06094 0.00185 -0.07187 0.00949 -0.07951 0.01644 C -0.09236 0.02824 -0.09844 0.0375 -0.10208 0.0463 L -0.11858 0.0963 " pathEditMode="relative" rAng="3350113" ptsTypes="FffFF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to dobrado 1"/>
          <p:cNvSpPr/>
          <p:nvPr/>
        </p:nvSpPr>
        <p:spPr>
          <a:xfrm>
            <a:off x="358437" y="1389098"/>
            <a:ext cx="5116222" cy="4478302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999071" y="1702913"/>
            <a:ext cx="4021663" cy="379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263525" indent="-263525" algn="just">
              <a:spcBef>
                <a:spcPct val="40000"/>
              </a:spcBef>
              <a:buClr>
                <a:srgbClr val="007E7B"/>
              </a:buClr>
              <a:buFont typeface="Arial" pitchFamily="34" charset="0"/>
              <a:buChar char="•"/>
              <a:defRPr>
                <a:solidFill>
                  <a:srgbClr val="292929"/>
                </a:solidFill>
                <a:latin typeface="+mj-lt"/>
              </a:defRPr>
            </a:lvl1pPr>
          </a:lstStyle>
          <a:p>
            <a:pPr marL="0" indent="0" algn="l">
              <a:buNone/>
            </a:pP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Construído em conjunto com a empresa,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Professor - Coordenador Técnico - especialista na construção de projetos estratégicos empresariais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passa aproximadamente 48 horas na organização que optou pela parceria PCS.</a:t>
            </a:r>
          </a:p>
          <a:p>
            <a:pPr marL="0" indent="0" algn="l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 5 especialistas elaboram  diagnósticos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(Mercado, Finanças, Sustentabilidade, Desenvolvimento Organizacional e Tecnologia da Informação), totalizando aproximadamente 96 horas presenciais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 distância.</a:t>
            </a:r>
          </a:p>
          <a:p>
            <a:pPr marL="0" indent="0" algn="l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Envolvimento direto do CEO / presidente e seu primeiro nível para o desenvolvimento e construção do PEC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Projeto Estratégico de Crescimento.</a:t>
            </a:r>
          </a:p>
          <a:p>
            <a:pPr marL="0" indent="0" algn="l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 na construção de estratégias de Crescimento com uso de ferramentas diferenciadas e parametrizadas para validar conceitos e direções.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9369" y="556431"/>
            <a:ext cx="10093354" cy="95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pPr marL="457200" lvl="1">
              <a:defRPr/>
            </a:pPr>
            <a:r>
              <a:rPr lang="pt-BR" sz="2600" dirty="0"/>
              <a:t>DIAGNÓSTICOS </a:t>
            </a:r>
            <a:r>
              <a:rPr lang="pt-BR" sz="2600" dirty="0" smtClean="0"/>
              <a:t>Y </a:t>
            </a:r>
            <a:r>
              <a:rPr lang="pt-BR" sz="2600" dirty="0"/>
              <a:t>PEC – </a:t>
            </a:r>
            <a:r>
              <a:rPr lang="pt-BR" sz="2600" dirty="0" smtClean="0"/>
              <a:t>PROYECTO EMPRESARIAL PARA EL CRESCIMIENTO</a:t>
            </a:r>
            <a:endParaRPr lang="pt-BR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09" y="1297719"/>
            <a:ext cx="2648887" cy="264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rma livre 1"/>
          <p:cNvSpPr/>
          <p:nvPr/>
        </p:nvSpPr>
        <p:spPr>
          <a:xfrm>
            <a:off x="5282928" y="3452397"/>
            <a:ext cx="1873045" cy="796413"/>
          </a:xfrm>
          <a:custGeom>
            <a:avLst/>
            <a:gdLst>
              <a:gd name="connsiteX0" fmla="*/ 1873045 w 1873045"/>
              <a:gd name="connsiteY0" fmla="*/ 0 h 796413"/>
              <a:gd name="connsiteX1" fmla="*/ 1445341 w 1873045"/>
              <a:gd name="connsiteY1" fmla="*/ 796413 h 796413"/>
              <a:gd name="connsiteX2" fmla="*/ 0 w 1873045"/>
              <a:gd name="connsiteY2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045" h="796413">
                <a:moveTo>
                  <a:pt x="1873045" y="0"/>
                </a:moveTo>
                <a:lnTo>
                  <a:pt x="1445341" y="796413"/>
                </a:lnTo>
                <a:lnTo>
                  <a:pt x="0" y="796413"/>
                </a:lnTo>
              </a:path>
            </a:pathLst>
          </a:custGeom>
          <a:noFill/>
          <a:ln>
            <a:solidFill>
              <a:srgbClr val="3E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0" y="177424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0" y="2933672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9" y="4809992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9" y="4093099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91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/>
          </p:cNvSpPr>
          <p:nvPr/>
        </p:nvSpPr>
        <p:spPr bwMode="auto">
          <a:xfrm>
            <a:off x="167684" y="356394"/>
            <a:ext cx="717364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1" eaLnBrk="0" hangingPunct="0">
              <a:lnSpc>
                <a:spcPct val="80000"/>
              </a:lnSpc>
              <a:defRPr/>
            </a:pPr>
            <a:r>
              <a:rPr lang="es-ES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PROYECTO EMPRESARIAL DE CRESCIMIENTO</a:t>
            </a:r>
            <a:endParaRPr lang="es-ES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21507" name="Picture 6" descr="C:\FDC\2011\Janeiro\13\14339\figuras\cir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037512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10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/>
          <p:nvPr/>
        </p:nvSpPr>
        <p:spPr>
          <a:xfrm>
            <a:off x="3528093" y="6199690"/>
            <a:ext cx="2272218" cy="1816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7000"/>
                  <a:lumOff val="13000"/>
                  <a:alpha val="74000"/>
                </a:schemeClr>
              </a:gs>
              <a:gs pos="59000">
                <a:schemeClr val="tx1">
                  <a:lumMod val="68000"/>
                  <a:lumOff val="32000"/>
                  <a:alpha val="21000"/>
                </a:schemeClr>
              </a:gs>
              <a:gs pos="91000">
                <a:schemeClr val="tx1">
                  <a:alpha val="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900" y="1631424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:\FDC 2011\Lobao\Arquivo Fonte\imgs exportadas\slide8_FAVO azu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536" y="2711544"/>
            <a:ext cx="2222820" cy="17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179" y="1684433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100" y="748329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900" y="3484633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179" y="3556641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:\FDC 2011\Lobao\Arquivo Fonte\imgs exportadas\slide8_favo amarelo.png"/>
          <p:cNvPicPr>
            <a:picLocks noChangeAspect="1" noChangeArrowheads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108" y="4420737"/>
            <a:ext cx="2493409" cy="196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752148" y="112736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a atuação nacional e internacional da marca </a:t>
            </a:r>
            <a:r>
              <a:rPr lang="pt-B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o canal  de </a:t>
            </a:r>
            <a:r>
              <a:rPr lang="pt-B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varejo</a:t>
            </a:r>
            <a:endParaRPr lang="pt-B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23956" y="200888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Construir na Base </a:t>
            </a:r>
          </a:p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nova plataforma de crescimento reposicionando a </a:t>
            </a:r>
          </a:p>
          <a:p>
            <a:pPr algn="ctr"/>
            <a:r>
              <a:rPr lang="pt-B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marca</a:t>
            </a:r>
            <a:endParaRPr lang="pt-B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52348" y="2190065"/>
            <a:ext cx="1894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Revitalizar a marca Individual, ampliando a presença nos clientes e desenvolver o canal de </a:t>
            </a:r>
            <a:r>
              <a:rPr lang="pt-B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varejo</a:t>
            </a:r>
            <a:endParaRPr lang="pt-B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696364" y="393944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ativos estratégicos: pessoas, tecnologia, P&amp;D e relacionamentos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867535" y="4830253"/>
            <a:ext cx="164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modelo de captação de recursos e reestruturação fiscal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914785" y="3861058"/>
            <a:ext cx="1824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Desenvolver a plataforma industrial e logística, consolidando o modelo de gestão de alta </a:t>
            </a:r>
            <a:r>
              <a:rPr lang="pt-B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  <a:endParaRPr lang="pt-B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1297" y="2051228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</a:t>
            </a:r>
            <a:endParaRPr lang="pt-BR" sz="1400" b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57524" y="5017166"/>
            <a:ext cx="15213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</a:t>
            </a:r>
            <a:endParaRPr lang="pt-BR" sz="1400" b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Seta para cima 22"/>
          <p:cNvSpPr/>
          <p:nvPr/>
        </p:nvSpPr>
        <p:spPr>
          <a:xfrm>
            <a:off x="918593" y="2380043"/>
            <a:ext cx="458233" cy="966571"/>
          </a:xfrm>
          <a:prstGeom prst="upArrow">
            <a:avLst/>
          </a:prstGeom>
          <a:solidFill>
            <a:srgbClr val="56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Seta para cima 23"/>
          <p:cNvSpPr/>
          <p:nvPr/>
        </p:nvSpPr>
        <p:spPr>
          <a:xfrm rot="10800000">
            <a:off x="918593" y="3959459"/>
            <a:ext cx="458233" cy="966571"/>
          </a:xfrm>
          <a:prstGeom prst="upArrow">
            <a:avLst/>
          </a:prstGeom>
          <a:solidFill>
            <a:srgbClr val="56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198791" y="657710"/>
            <a:ext cx="4408272" cy="45719"/>
          </a:xfrm>
          <a:prstGeom prst="rect">
            <a:avLst/>
          </a:prstGeom>
          <a:solidFill>
            <a:srgbClr val="A8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098172" y="122412"/>
            <a:ext cx="7204104" cy="762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MODELO – MAPA </a:t>
            </a:r>
            <a:r>
              <a:rPr lang="pt-BR" sz="1400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"COLMENA” </a:t>
            </a:r>
            <a:r>
              <a:rPr lang="pt-BR" sz="1400" cap="all" dirty="0">
                <a:latin typeface="Verdana" pitchFamily="34" charset="0"/>
                <a:ea typeface="Verdana" pitchFamily="34" charset="0"/>
                <a:cs typeface="Verdana" pitchFamily="34" charset="0"/>
              </a:rPr>
              <a:t>RESULTANTE </a:t>
            </a:r>
            <a:r>
              <a:rPr lang="pt-BR" sz="1400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PEC</a:t>
            </a:r>
            <a:endParaRPr lang="pt-BR" sz="14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to dobrado 1"/>
          <p:cNvSpPr/>
          <p:nvPr/>
        </p:nvSpPr>
        <p:spPr>
          <a:xfrm>
            <a:off x="956733" y="1802723"/>
            <a:ext cx="4500988" cy="382761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65745" y="2445304"/>
            <a:ext cx="3274143" cy="2634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263525" indent="-263525" algn="just">
              <a:spcBef>
                <a:spcPct val="40000"/>
              </a:spcBef>
              <a:buClr>
                <a:srgbClr val="007E7B"/>
              </a:buClr>
              <a:buFont typeface="Arial" pitchFamily="34" charset="0"/>
              <a:buChar char="•"/>
              <a:defRPr>
                <a:solidFill>
                  <a:srgbClr val="292929"/>
                </a:solidFill>
                <a:latin typeface="+mj-lt"/>
              </a:defRPr>
            </a:lvl1pPr>
          </a:lstStyle>
          <a:p>
            <a:pPr marL="0" indent="0" algn="l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avaliações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bimestrais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com foco nos pilares econômico-financeiro e de sustentabilidade de curto prazo do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Empresarial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Crescimento. No primeiro ano serão 4 reuniões.</a:t>
            </a:r>
          </a:p>
          <a:p>
            <a:pPr marL="0" indent="0" algn="l">
              <a:buNone/>
            </a:pPr>
            <a:endParaRPr lang="pt-BR" sz="1400" dirty="0" smtClean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reuniões de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a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horas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acompanhadas por um dos sponsors, que fará a conexão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curto-longo prazo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necessária ao bom andamento do PEC – Projeto Estratégico de crescimento.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19137" y="646522"/>
            <a:ext cx="7562713" cy="61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r>
              <a:rPr lang="pt-BR" sz="2600" dirty="0" smtClean="0">
                <a:latin typeface="+mj-lt"/>
                <a:cs typeface="Tahoma" pitchFamily="34" charset="0"/>
              </a:rPr>
              <a:t>RER </a:t>
            </a:r>
            <a:r>
              <a:rPr lang="pt-BR" sz="2600" dirty="0">
                <a:latin typeface="+mj-lt"/>
                <a:cs typeface="Tahoma" pitchFamily="34" charset="0"/>
              </a:rPr>
              <a:t>– </a:t>
            </a:r>
            <a:r>
              <a:rPr lang="pt-BR" sz="2600" dirty="0" smtClean="0">
                <a:latin typeface="+mj-lt"/>
                <a:cs typeface="Tahoma" pitchFamily="34" charset="0"/>
              </a:rPr>
              <a:t>REUNIÓN DE EVALIACIÓN DE </a:t>
            </a:r>
            <a:r>
              <a:rPr lang="pt-BR" sz="2600" dirty="0">
                <a:latin typeface="+mj-lt"/>
                <a:cs typeface="Tahoma" pitchFamily="34" charset="0"/>
              </a:rPr>
              <a:t>RESULTADOS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72" y="1768855"/>
            <a:ext cx="1945324" cy="19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1" y="2520452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01" y="3954490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vre 1"/>
          <p:cNvSpPr/>
          <p:nvPr/>
        </p:nvSpPr>
        <p:spPr>
          <a:xfrm>
            <a:off x="4939889" y="3397821"/>
            <a:ext cx="1917291" cy="663677"/>
          </a:xfrm>
          <a:custGeom>
            <a:avLst/>
            <a:gdLst>
              <a:gd name="connsiteX0" fmla="*/ 1917291 w 1917291"/>
              <a:gd name="connsiteY0" fmla="*/ 0 h 663677"/>
              <a:gd name="connsiteX1" fmla="*/ 1548581 w 1917291"/>
              <a:gd name="connsiteY1" fmla="*/ 663677 h 663677"/>
              <a:gd name="connsiteX2" fmla="*/ 0 w 1917291"/>
              <a:gd name="connsiteY2" fmla="*/ 663677 h 66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291" h="663677">
                <a:moveTo>
                  <a:pt x="1917291" y="0"/>
                </a:moveTo>
                <a:lnTo>
                  <a:pt x="1548581" y="663677"/>
                </a:lnTo>
                <a:lnTo>
                  <a:pt x="0" y="663677"/>
                </a:lnTo>
              </a:path>
            </a:pathLst>
          </a:custGeom>
          <a:noFill/>
          <a:ln>
            <a:solidFill>
              <a:srgbClr val="295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3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to dobrado 1"/>
          <p:cNvSpPr/>
          <p:nvPr/>
        </p:nvSpPr>
        <p:spPr>
          <a:xfrm>
            <a:off x="3283155" y="1633630"/>
            <a:ext cx="5483020" cy="4072902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005211" y="1962416"/>
            <a:ext cx="4193734" cy="34532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263525" indent="-263525" algn="just">
              <a:spcBef>
                <a:spcPct val="40000"/>
              </a:spcBef>
              <a:buClr>
                <a:srgbClr val="007E7B"/>
              </a:buClr>
              <a:buFont typeface="Arial" pitchFamily="34" charset="0"/>
              <a:buChar char="•"/>
              <a:defRPr>
                <a:solidFill>
                  <a:srgbClr val="292929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Formado por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Professores (</a:t>
            </a:r>
            <a:r>
              <a:rPr lang="pt-BR" sz="1400" b="1" i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experts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Executivos e Empresários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comunidade nacional e internacional da FDC nas áreas de Mercado, Finanças, Pessoas e Sustentabilidade, que atuarão como aconselhadores do CEO da Empresa Parceira – aconselhamento, validação de modelos, aporte e referencial conceitual, compartilhamento de conhecimento. </a:t>
            </a:r>
          </a:p>
          <a:p>
            <a:pPr marL="0" indent="0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reuniões bimestrais de 8 horas ao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longo de 1 ano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No primeiro ano serão 4.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Equilíbrio na atuação como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e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Executivo.</a:t>
            </a:r>
            <a:endParaRPr lang="pt-BR" sz="1400" b="1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sênior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Empresas Nacionais e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Internacionais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cargos de alta responsabilidade. 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atuantes em empresas concorrentes,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contrato de confidencialidade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específico. 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19138" y="597991"/>
            <a:ext cx="3659820" cy="3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r>
              <a:rPr lang="pt-BR" sz="2600" dirty="0">
                <a:latin typeface="+mj-lt"/>
                <a:cs typeface="Tahoma" pitchFamily="34" charset="0"/>
              </a:rPr>
              <a:t>COMITÊ DE SPONSORS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1" y="1925930"/>
            <a:ext cx="218281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0" y="201222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0" y="360849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0" y="4070431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0" y="4405242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0" y="492427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vre 1"/>
          <p:cNvSpPr/>
          <p:nvPr/>
        </p:nvSpPr>
        <p:spPr>
          <a:xfrm>
            <a:off x="1675581" y="3715503"/>
            <a:ext cx="1828800" cy="737419"/>
          </a:xfrm>
          <a:custGeom>
            <a:avLst/>
            <a:gdLst>
              <a:gd name="connsiteX0" fmla="*/ 0 w 1828800"/>
              <a:gd name="connsiteY0" fmla="*/ 0 h 737419"/>
              <a:gd name="connsiteX1" fmla="*/ 442451 w 1828800"/>
              <a:gd name="connsiteY1" fmla="*/ 737419 h 737419"/>
              <a:gd name="connsiteX2" fmla="*/ 1828800 w 1828800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737419">
                <a:moveTo>
                  <a:pt x="0" y="0"/>
                </a:moveTo>
                <a:lnTo>
                  <a:pt x="442451" y="737419"/>
                </a:lnTo>
                <a:lnTo>
                  <a:pt x="1828800" y="737419"/>
                </a:lnTo>
              </a:path>
            </a:pathLst>
          </a:custGeom>
          <a:noFill/>
          <a:ln>
            <a:solidFill>
              <a:srgbClr val="574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29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86346" y="1965194"/>
            <a:ext cx="8277225" cy="2387600"/>
          </a:xfrm>
        </p:spPr>
        <p:txBody>
          <a:bodyPr/>
          <a:lstStyle/>
          <a:p>
            <a:r>
              <a:rPr lang="pt-BR" dirty="0" err="1" smtClean="0"/>
              <a:t>Paex</a:t>
            </a:r>
            <a:r>
              <a:rPr lang="pt-BR" dirty="0" smtClean="0"/>
              <a:t>   </a:t>
            </a:r>
            <a:br>
              <a:rPr lang="pt-BR" dirty="0" smtClean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987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to dobrado 1"/>
          <p:cNvSpPr/>
          <p:nvPr/>
        </p:nvSpPr>
        <p:spPr>
          <a:xfrm>
            <a:off x="3598600" y="1628775"/>
            <a:ext cx="4542510" cy="4204758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48" y="1981362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aixaDeTexto 1"/>
          <p:cNvSpPr txBox="1">
            <a:spLocks noChangeArrowheads="1"/>
          </p:cNvSpPr>
          <p:nvPr/>
        </p:nvSpPr>
        <p:spPr bwMode="auto">
          <a:xfrm>
            <a:off x="10277475" y="15144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6867" name="CaixaDeTexto 8"/>
          <p:cNvSpPr txBox="1">
            <a:spLocks noChangeArrowheads="1"/>
          </p:cNvSpPr>
          <p:nvPr/>
        </p:nvSpPr>
        <p:spPr bwMode="auto">
          <a:xfrm>
            <a:off x="1876425" y="15097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0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88542" y="1911763"/>
            <a:ext cx="3613356" cy="3496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679A"/>
              </a:buClr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Intervenção Educacional </a:t>
            </a:r>
            <a:r>
              <a:rPr lang="pt-BR" sz="1400" b="1" i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pt-BR" sz="1400" b="1" i="1" dirty="0" err="1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os temas selecionados pelas empresas de forma artesanal e customizada\específica para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atender a demanda do CEO.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  <a:buClr>
                <a:srgbClr val="00679A"/>
              </a:buClr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Aplicativo do Crescimento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ano, 48 horas, 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selecionado quando da realização do PEC – base da monitoramento.</a:t>
            </a:r>
          </a:p>
          <a:p>
            <a:pPr>
              <a:spcBef>
                <a:spcPct val="40000"/>
              </a:spcBef>
              <a:buClr>
                <a:srgbClr val="00679A"/>
              </a:buClr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específico na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dimensão da Gestão Estratégica e Tática do Crescimento.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9138" y="627298"/>
            <a:ext cx="5422840" cy="35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r>
              <a:rPr lang="pt-BR" sz="2600" dirty="0" smtClean="0">
                <a:latin typeface="+mj-lt"/>
                <a:cs typeface="Tahoma" pitchFamily="34" charset="0"/>
              </a:rPr>
              <a:t>PROYECTO ESPECIALISTA</a:t>
            </a:r>
            <a:endParaRPr lang="pt-BR" sz="2600" dirty="0">
              <a:latin typeface="+mj-lt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0" y="1635682"/>
            <a:ext cx="2160396" cy="21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48" y="3132830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248" y="491596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32783" y="4055061"/>
            <a:ext cx="359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679A"/>
              </a:buClr>
            </a:pPr>
            <a:r>
              <a:rPr lang="pt-BR" dirty="0">
                <a:solidFill>
                  <a:srgbClr val="F57B1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¨</a:t>
            </a:r>
            <a:r>
              <a:rPr lang="pt-BR" b="1" i="1" dirty="0">
                <a:solidFill>
                  <a:srgbClr val="F57B1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Fazendo, construindo e aprendendo juntos!¨</a:t>
            </a:r>
          </a:p>
        </p:txBody>
      </p:sp>
      <p:sp>
        <p:nvSpPr>
          <p:cNvPr id="4" name="Forma livre 3"/>
          <p:cNvSpPr/>
          <p:nvPr/>
        </p:nvSpPr>
        <p:spPr>
          <a:xfrm>
            <a:off x="1946787" y="3449077"/>
            <a:ext cx="2153264" cy="929149"/>
          </a:xfrm>
          <a:custGeom>
            <a:avLst/>
            <a:gdLst>
              <a:gd name="connsiteX0" fmla="*/ 0 w 2153264"/>
              <a:gd name="connsiteY0" fmla="*/ 0 h 929149"/>
              <a:gd name="connsiteX1" fmla="*/ 737419 w 2153264"/>
              <a:gd name="connsiteY1" fmla="*/ 929149 h 929149"/>
              <a:gd name="connsiteX2" fmla="*/ 2153264 w 2153264"/>
              <a:gd name="connsiteY2" fmla="*/ 929149 h 92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264" h="929149">
                <a:moveTo>
                  <a:pt x="0" y="0"/>
                </a:moveTo>
                <a:lnTo>
                  <a:pt x="737419" y="929149"/>
                </a:lnTo>
                <a:lnTo>
                  <a:pt x="2153264" y="929149"/>
                </a:lnTo>
              </a:path>
            </a:pathLst>
          </a:custGeom>
          <a:noFill/>
          <a:ln>
            <a:solidFill>
              <a:srgbClr val="C9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717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to dobrado 1"/>
          <p:cNvSpPr/>
          <p:nvPr/>
        </p:nvSpPr>
        <p:spPr>
          <a:xfrm>
            <a:off x="948266" y="1901049"/>
            <a:ext cx="4836377" cy="3653084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75" y="231975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10460038" y="17192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5843" name="CaixaDeTexto 8"/>
          <p:cNvSpPr txBox="1">
            <a:spLocks noChangeArrowheads="1"/>
          </p:cNvSpPr>
          <p:nvPr/>
        </p:nvSpPr>
        <p:spPr bwMode="auto">
          <a:xfrm>
            <a:off x="2203070" y="21875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000"/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1581348" y="2257721"/>
            <a:ext cx="3923071" cy="3065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263525" indent="-263525" algn="just">
              <a:spcBef>
                <a:spcPct val="40000"/>
              </a:spcBef>
              <a:buClr>
                <a:srgbClr val="007E7B"/>
              </a:buClr>
              <a:buFont typeface="Arial" pitchFamily="34" charset="0"/>
              <a:buChar char="•"/>
              <a:defRPr>
                <a:solidFill>
                  <a:srgbClr val="292929"/>
                </a:solidFill>
                <a:latin typeface="+mj-lt"/>
              </a:defRPr>
            </a:lvl1pPr>
          </a:lstStyle>
          <a:p>
            <a:pPr marL="0" indent="0" algn="l">
              <a:buNone/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a elaboração do PEC e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entendimento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necessidades da empresa, a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PCS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 a elas a chance de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utilizarem da rede de relacionamento FDC para se aproximar de parceiros estratégicos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que, por vezes, não seriam de fácil acesso.</a:t>
            </a:r>
          </a:p>
          <a:p>
            <a:pPr marL="0" indent="0" algn="l">
              <a:buNone/>
            </a:pP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lógica de negócios funciona como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catalizadora do processo de crescimento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onde estruturamos visitas de benchmarking, promovemos encontros de negócios, aproximação com centros de referência, feiras, instituições financeiras, etc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aberturas de contatos para visitas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nacionais e internacionais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empresa de interesse para negócios ou benchmarking.</a:t>
            </a:r>
            <a:endParaRPr lang="es-ES" sz="1400" b="1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19138" y="670880"/>
            <a:ext cx="3195584" cy="40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r>
              <a:rPr lang="pt-BR" sz="2600" dirty="0">
                <a:latin typeface="+mj-lt"/>
                <a:cs typeface="Tahoma" pitchFamily="34" charset="0"/>
              </a:rPr>
              <a:t>LÓGICA DE NEGÓCIOS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37" y="1276880"/>
            <a:ext cx="2272395" cy="22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75" y="3454767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75" y="4615179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rma livre 2"/>
          <p:cNvSpPr/>
          <p:nvPr/>
        </p:nvSpPr>
        <p:spPr>
          <a:xfrm>
            <a:off x="5586984" y="2930192"/>
            <a:ext cx="1828800" cy="796412"/>
          </a:xfrm>
          <a:custGeom>
            <a:avLst/>
            <a:gdLst>
              <a:gd name="connsiteX0" fmla="*/ 1828800 w 1828800"/>
              <a:gd name="connsiteY0" fmla="*/ 0 h 796412"/>
              <a:gd name="connsiteX1" fmla="*/ 1504335 w 1828800"/>
              <a:gd name="connsiteY1" fmla="*/ 796412 h 796412"/>
              <a:gd name="connsiteX2" fmla="*/ 0 w 1828800"/>
              <a:gd name="connsiteY2" fmla="*/ 796412 h 7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796412">
                <a:moveTo>
                  <a:pt x="1828800" y="0"/>
                </a:moveTo>
                <a:lnTo>
                  <a:pt x="1504335" y="796412"/>
                </a:lnTo>
                <a:lnTo>
                  <a:pt x="0" y="796412"/>
                </a:lnTo>
              </a:path>
            </a:pathLst>
          </a:custGeom>
          <a:noFill/>
          <a:ln>
            <a:solidFill>
              <a:srgbClr val="1F50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331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nto dobrado 1"/>
          <p:cNvSpPr/>
          <p:nvPr/>
        </p:nvSpPr>
        <p:spPr>
          <a:xfrm>
            <a:off x="3078314" y="1761211"/>
            <a:ext cx="5132439" cy="4029987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10277475" y="15144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3894042" y="2079544"/>
            <a:ext cx="4140826" cy="3367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  <a:buClr>
                <a:srgbClr val="007E7B"/>
              </a:buClr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Reunião anual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temas de Crescimento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Sustentável e suas vertentes adjacentes,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Professores, Empresários e Executivos de renome nacional e internacional, onde as empresas compartilham experiências 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workshop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dinâmicas e casos reais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spcBef>
                <a:spcPct val="40000"/>
              </a:spcBef>
              <a:buClr>
                <a:srgbClr val="007E7B"/>
              </a:buClr>
            </a:pP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Participações nas Reuniões de Presidentes do PAEX na região da associada ou em SP.  </a:t>
            </a:r>
            <a:endParaRPr lang="pt-BR" sz="1400" b="1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  <a:buClr>
                <a:srgbClr val="007E7B"/>
              </a:buClr>
            </a:pP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Voltada ao </a:t>
            </a:r>
            <a:r>
              <a:rPr lang="pt-BR" sz="1400" b="1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 e Grupo de </a:t>
            </a:r>
            <a:r>
              <a:rPr lang="pt-BR" sz="1400" b="1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Dirigentes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1400" dirty="0">
              <a:solidFill>
                <a:srgbClr val="595959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40000"/>
              </a:spcBef>
              <a:buClr>
                <a:srgbClr val="007E7B"/>
              </a:buClr>
            </a:pPr>
            <a:r>
              <a:rPr lang="pt-BR" sz="1400" dirty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Compartilhamento de experiências na implementação dos Projetos Empresarias de Crescimento Sustentado, cooperando com seus pares sobre os respectivos aperfeiçoamentos e desenvolvimentos – dificuldades, acertos, inovações, etc</a:t>
            </a:r>
            <a:r>
              <a:rPr lang="pt-BR" sz="1400" dirty="0" smtClean="0">
                <a:solidFill>
                  <a:srgbClr val="595959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19138" y="610403"/>
            <a:ext cx="3723732" cy="3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>
            <a:defPPr>
              <a:defRPr lang="pt-BR"/>
            </a:defPPr>
            <a:lvl1pPr>
              <a:lnSpc>
                <a:spcPct val="80000"/>
              </a:lnSpc>
              <a:defRPr sz="2400" b="1">
                <a:solidFill>
                  <a:srgbClr val="0070C0"/>
                </a:solidFill>
              </a:defRPr>
            </a:lvl1pPr>
            <a:lvl2pPr marL="0" lvl="1"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70C0"/>
                </a:solidFill>
                <a:latin typeface="+mj-lt"/>
                <a:cs typeface="Tahoma" pitchFamily="34" charset="0"/>
              </a:defRPr>
            </a:lvl2pPr>
          </a:lstStyle>
          <a:p>
            <a:r>
              <a:rPr lang="pt-BR" sz="2600" dirty="0">
                <a:latin typeface="+mj-lt"/>
                <a:cs typeface="Tahoma" pitchFamily="34" charset="0"/>
              </a:rPr>
              <a:t>FÓRUM DE PRESIDENTES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1" y="1636103"/>
            <a:ext cx="2160684" cy="215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90" y="214195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90" y="3542949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73" y="3973645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vre 1"/>
          <p:cNvSpPr/>
          <p:nvPr/>
        </p:nvSpPr>
        <p:spPr>
          <a:xfrm>
            <a:off x="1797073" y="3144743"/>
            <a:ext cx="1666568" cy="796413"/>
          </a:xfrm>
          <a:custGeom>
            <a:avLst/>
            <a:gdLst>
              <a:gd name="connsiteX0" fmla="*/ 0 w 1666568"/>
              <a:gd name="connsiteY0" fmla="*/ 0 h 796413"/>
              <a:gd name="connsiteX1" fmla="*/ 471948 w 1666568"/>
              <a:gd name="connsiteY1" fmla="*/ 796413 h 796413"/>
              <a:gd name="connsiteX2" fmla="*/ 1666568 w 1666568"/>
              <a:gd name="connsiteY2" fmla="*/ 796413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568" h="796413">
                <a:moveTo>
                  <a:pt x="0" y="0"/>
                </a:moveTo>
                <a:lnTo>
                  <a:pt x="471948" y="796413"/>
                </a:lnTo>
                <a:lnTo>
                  <a:pt x="1666568" y="796413"/>
                </a:lnTo>
              </a:path>
            </a:pathLst>
          </a:custGeom>
          <a:noFill/>
          <a:ln>
            <a:solidFill>
              <a:srgbClr val="687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90" y="4297333"/>
            <a:ext cx="195744" cy="21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08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4094" y="1795377"/>
            <a:ext cx="8277225" cy="2387600"/>
          </a:xfrm>
        </p:spPr>
        <p:txBody>
          <a:bodyPr/>
          <a:lstStyle/>
          <a:p>
            <a:r>
              <a:rPr lang="pt-BR" dirty="0" err="1" smtClean="0"/>
              <a:t>Pda</a:t>
            </a:r>
            <a:r>
              <a:rPr lang="pt-BR" dirty="0" smtClean="0"/>
              <a:t>   </a:t>
            </a:r>
            <a:br>
              <a:rPr lang="pt-BR" dirty="0" smtClean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602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7819" y="480078"/>
            <a:ext cx="3119891" cy="345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EL PROGRAMA </a:t>
            </a:r>
            <a:r>
              <a:rPr lang="pt-BR" sz="2600" dirty="0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PDA</a:t>
            </a:r>
            <a:endParaRPr lang="es-419" sz="2600" dirty="0">
              <a:solidFill>
                <a:srgbClr val="0070C0"/>
              </a:solidFill>
              <a:latin typeface="+mj-lt"/>
              <a:ea typeface="+mn-ea"/>
              <a:cs typeface="Tahoma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6181"/>
          <a:stretch/>
        </p:blipFill>
        <p:spPr>
          <a:xfrm rot="342280">
            <a:off x="827246" y="1349127"/>
            <a:ext cx="7495060" cy="4505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00929" y="1995972"/>
            <a:ext cx="6947696" cy="3566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 err="1" smtClean="0"/>
              <a:t>Desarrollar</a:t>
            </a:r>
            <a:r>
              <a:rPr lang="pt-BR" altLang="pt-BR" sz="2800" dirty="0" smtClean="0"/>
              <a:t> </a:t>
            </a:r>
            <a:r>
              <a:rPr lang="pt-BR" altLang="pt-BR" sz="2800" dirty="0" err="1"/>
              <a:t>la</a:t>
            </a:r>
            <a:r>
              <a:rPr lang="pt-BR" altLang="pt-BR" sz="2800" dirty="0"/>
              <a:t> família empresária;</a:t>
            </a:r>
          </a:p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/>
              <a:t>Programa </a:t>
            </a:r>
            <a:r>
              <a:rPr lang="pt-BR" altLang="pt-BR" sz="2800" dirty="0" err="1" smtClean="0"/>
              <a:t>con</a:t>
            </a:r>
            <a:r>
              <a:rPr lang="pt-BR" altLang="pt-BR" sz="2800" dirty="0" smtClean="0"/>
              <a:t> </a:t>
            </a:r>
            <a:r>
              <a:rPr lang="pt-BR" altLang="pt-BR" sz="2800" dirty="0"/>
              <a:t>más de 15 </a:t>
            </a:r>
            <a:r>
              <a:rPr lang="pt-BR" altLang="pt-BR" sz="2800" dirty="0" err="1"/>
              <a:t>años</a:t>
            </a:r>
            <a:r>
              <a:rPr lang="pt-BR" altLang="pt-BR" sz="2800" dirty="0"/>
              <a:t> de </a:t>
            </a:r>
            <a:r>
              <a:rPr lang="pt-BR" altLang="pt-BR" sz="2800" dirty="0" err="1"/>
              <a:t>actuación</a:t>
            </a:r>
            <a:r>
              <a:rPr lang="pt-BR" altLang="pt-BR" sz="2800" dirty="0"/>
              <a:t>;</a:t>
            </a:r>
          </a:p>
          <a:p>
            <a:pPr>
              <a:spcBef>
                <a:spcPts val="1200"/>
              </a:spcBef>
              <a:buClr>
                <a:srgbClr val="005476"/>
              </a:buClr>
            </a:pPr>
            <a:r>
              <a:rPr lang="pt-BR" altLang="pt-BR" sz="2800" dirty="0"/>
              <a:t>Más de 500 </a:t>
            </a:r>
            <a:r>
              <a:rPr lang="pt-BR" altLang="pt-BR" sz="2800" dirty="0" err="1" smtClean="0"/>
              <a:t>familias</a:t>
            </a:r>
            <a:r>
              <a:rPr lang="pt-BR" alt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5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9985" y="495921"/>
            <a:ext cx="6128929" cy="75440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objetivos de </a:t>
            </a:r>
            <a:r>
              <a:rPr lang="pt-BR" sz="2600" dirty="0" err="1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pda</a:t>
            </a:r>
            <a:endParaRPr lang="pt-BR" sz="2600" dirty="0">
              <a:solidFill>
                <a:srgbClr val="0070C0"/>
              </a:solidFill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10" name="Canto dobrado 1"/>
          <p:cNvSpPr/>
          <p:nvPr/>
        </p:nvSpPr>
        <p:spPr>
          <a:xfrm>
            <a:off x="519985" y="1278247"/>
            <a:ext cx="8075378" cy="4963886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7570" y="1127290"/>
            <a:ext cx="7920207" cy="511484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s-419" sz="2800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Construcción de </a:t>
            </a:r>
            <a:r>
              <a:rPr lang="es-PY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lenguaje común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Desarrollar la </a:t>
            </a:r>
            <a:r>
              <a:rPr lang="es-PY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Gobernanza</a:t>
            </a: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familia y de la empresa;</a:t>
            </a:r>
            <a:endParaRPr lang="pt-B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Apoyar la</a:t>
            </a:r>
            <a:r>
              <a:rPr lang="es-PY" sz="24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sucesión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s-PY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Gestionar </a:t>
            </a:r>
            <a:r>
              <a:rPr lang="es-PY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conflictos</a:t>
            </a: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Preservación</a:t>
            </a: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 patrimonio; </a:t>
            </a:r>
            <a:endParaRPr lang="pt-B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Apoyar </a:t>
            </a:r>
            <a:r>
              <a:rPr lang="es-PY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Continuidad</a:t>
            </a:r>
            <a:r>
              <a:rPr lang="es-PY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las relaciones familiares;</a:t>
            </a:r>
            <a:endParaRPr lang="pt-B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Promover la</a:t>
            </a:r>
            <a:r>
              <a:rPr lang="es-PY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Longevidad</a:t>
            </a: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PY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sustentabilidad</a:t>
            </a:r>
            <a:r>
              <a:rPr lang="es-PY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s-PY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empresa.</a:t>
            </a:r>
            <a:endParaRPr lang="pt-BR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2" indent="-355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5476"/>
              </a:buClr>
              <a:defRPr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82352" y="528125"/>
            <a:ext cx="5256745" cy="345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modelo </a:t>
            </a:r>
            <a:r>
              <a:rPr lang="pt-BR" sz="2600" dirty="0" err="1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concePtual</a:t>
            </a:r>
            <a:r>
              <a:rPr lang="pt-BR" sz="2600" dirty="0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 DE </a:t>
            </a:r>
            <a:r>
              <a:rPr lang="pt-BR" sz="2600" dirty="0" err="1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pda</a:t>
            </a:r>
            <a:endParaRPr lang="pt-BR" sz="2600" dirty="0">
              <a:solidFill>
                <a:srgbClr val="0070C0"/>
              </a:solidFill>
              <a:latin typeface="+mj-lt"/>
              <a:ea typeface="+mn-ea"/>
              <a:cs typeface="Tahom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2" y="873125"/>
            <a:ext cx="6406123" cy="5518146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2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630" y="971404"/>
            <a:ext cx="4137836" cy="356427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9138" y="558842"/>
            <a:ext cx="5912012" cy="345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DIAGNÓSTICO E PLANIFICACIÓN FAMILIAR</a:t>
            </a:r>
          </a:p>
        </p:txBody>
      </p:sp>
      <p:sp>
        <p:nvSpPr>
          <p:cNvPr id="10" name="Canto dobrado 1"/>
          <p:cNvSpPr/>
          <p:nvPr/>
        </p:nvSpPr>
        <p:spPr>
          <a:xfrm>
            <a:off x="3535591" y="1289618"/>
            <a:ext cx="5234553" cy="4379662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644537" y="1408113"/>
            <a:ext cx="5125607" cy="30777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5476"/>
                </a:solidFill>
                <a:latin typeface="+mn-lt"/>
              </a:rPr>
              <a:t>Diagnóstico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smtClean="0">
                <a:latin typeface="+mn-lt"/>
              </a:rPr>
              <a:t>de </a:t>
            </a:r>
            <a:r>
              <a:rPr lang="pt-BR" sz="2400" dirty="0" err="1" smtClean="0">
                <a:latin typeface="+mn-lt"/>
              </a:rPr>
              <a:t>la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Família Empresária, </a:t>
            </a:r>
            <a:endParaRPr lang="pt-BR" sz="2400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err="1" smtClean="0">
                <a:latin typeface="+mn-lt"/>
              </a:rPr>
              <a:t>Cuestinario</a:t>
            </a:r>
            <a:r>
              <a:rPr lang="pt-BR" sz="2400" dirty="0" smtClean="0">
                <a:latin typeface="+mn-lt"/>
              </a:rPr>
              <a:t>: família</a:t>
            </a:r>
            <a:r>
              <a:rPr lang="pt-BR" sz="2400" dirty="0">
                <a:latin typeface="+mn-lt"/>
              </a:rPr>
              <a:t>, patrimônio </a:t>
            </a:r>
            <a:r>
              <a:rPr lang="pt-BR" sz="2400" dirty="0" smtClean="0">
                <a:latin typeface="+mn-lt"/>
              </a:rPr>
              <a:t>y </a:t>
            </a:r>
            <a:r>
              <a:rPr lang="pt-BR" sz="2400" dirty="0" err="1" smtClean="0">
                <a:latin typeface="+mn-lt"/>
              </a:rPr>
              <a:t>gestión</a:t>
            </a:r>
            <a:r>
              <a:rPr lang="pt-BR" sz="2400" dirty="0" smtClean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+mn-lt"/>
              </a:rPr>
              <a:t>Entrevista </a:t>
            </a:r>
            <a:r>
              <a:rPr lang="pt-BR" sz="2400" dirty="0" err="1" smtClean="0">
                <a:latin typeface="+mn-lt"/>
              </a:rPr>
              <a:t>colectiva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 err="1" smtClean="0">
                <a:latin typeface="+mn-lt"/>
              </a:rPr>
              <a:t>con</a:t>
            </a: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toda </a:t>
            </a:r>
            <a:r>
              <a:rPr lang="pt-BR" sz="2400" dirty="0" err="1" smtClean="0">
                <a:latin typeface="+mn-lt"/>
              </a:rPr>
              <a:t>la</a:t>
            </a:r>
            <a:r>
              <a:rPr lang="pt-BR" sz="2400" dirty="0" smtClean="0">
                <a:latin typeface="+mn-lt"/>
              </a:rPr>
              <a:t> família.</a:t>
            </a:r>
            <a:endParaRPr lang="pt-BR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err="1" smtClean="0">
                <a:solidFill>
                  <a:srgbClr val="005476"/>
                </a:solidFill>
                <a:latin typeface="+mn-lt"/>
              </a:rPr>
              <a:t>Planificación</a:t>
            </a:r>
            <a:r>
              <a:rPr lang="pt-BR" sz="2800" b="1" dirty="0" smtClean="0">
                <a:solidFill>
                  <a:srgbClr val="005476"/>
                </a:solidFill>
                <a:latin typeface="+mn-lt"/>
              </a:rPr>
              <a:t> Estratégica </a:t>
            </a:r>
            <a:r>
              <a:rPr lang="pt-BR" sz="2800" b="1" dirty="0">
                <a:solidFill>
                  <a:srgbClr val="005476"/>
                </a:solidFill>
                <a:latin typeface="+mn-lt"/>
              </a:rPr>
              <a:t>Familiar</a:t>
            </a:r>
            <a:r>
              <a:rPr lang="pt-BR" sz="2400" dirty="0"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3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m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797" y="1121505"/>
            <a:ext cx="3745983" cy="3229828"/>
          </a:xfrm>
          <a:prstGeom prst="rect">
            <a:avLst/>
          </a:prstGeom>
        </p:spPr>
      </p:pic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587333" y="528701"/>
            <a:ext cx="3425625" cy="345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DASAROLLO 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3472853" y="1749487"/>
            <a:ext cx="5542962" cy="4418786"/>
            <a:chOff x="9835579" y="1437533"/>
            <a:chExt cx="5542962" cy="4418786"/>
          </a:xfrm>
        </p:grpSpPr>
        <p:sp>
          <p:nvSpPr>
            <p:cNvPr id="94" name="Elipse 93"/>
            <p:cNvSpPr/>
            <p:nvPr/>
          </p:nvSpPr>
          <p:spPr>
            <a:xfrm>
              <a:off x="10050690" y="2028725"/>
              <a:ext cx="4813606" cy="3404080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n>
                  <a:solidFill>
                    <a:schemeClr val="tx1"/>
                  </a:solidFill>
                  <a:prstDash val="dashDot"/>
                </a:ln>
              </a:endParaRPr>
            </a:p>
          </p:txBody>
        </p:sp>
        <p:sp>
          <p:nvSpPr>
            <p:cNvPr id="95" name="Elipse 94"/>
            <p:cNvSpPr/>
            <p:nvPr/>
          </p:nvSpPr>
          <p:spPr>
            <a:xfrm>
              <a:off x="11607830" y="2899782"/>
              <a:ext cx="1699326" cy="1707441"/>
            </a:xfrm>
            <a:prstGeom prst="ellipse">
              <a:avLst/>
            </a:prstGeom>
            <a:solidFill>
              <a:srgbClr val="0054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chemeClr val="bg1"/>
                  </a:solidFill>
                  <a:latin typeface="+mj-lt"/>
                </a:rPr>
                <a:t>Específicos</a:t>
              </a: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 fontAlgn="auto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chemeClr val="bg1"/>
                  </a:solidFill>
                  <a:latin typeface="+mj-lt"/>
                </a:rPr>
                <a:t>(2d.)</a:t>
              </a:r>
              <a:endParaRPr lang="pt-BR" sz="16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96" name="Grupo 61"/>
            <p:cNvGrpSpPr>
              <a:grpSpLocks/>
            </p:cNvGrpSpPr>
            <p:nvPr/>
          </p:nvGrpSpPr>
          <p:grpSpPr bwMode="auto">
            <a:xfrm>
              <a:off x="11258780" y="1437533"/>
              <a:ext cx="826416" cy="827528"/>
              <a:chOff x="5186628" y="2436063"/>
              <a:chExt cx="901458" cy="901459"/>
            </a:xfrm>
          </p:grpSpPr>
          <p:pic>
            <p:nvPicPr>
              <p:cNvPr id="145" name="Imagem 14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5186628" y="2436063"/>
                <a:ext cx="901458" cy="901459"/>
              </a:xfrm>
              <a:prstGeom prst="rect">
                <a:avLst/>
              </a:prstGeom>
            </p:spPr>
          </p:pic>
          <p:sp>
            <p:nvSpPr>
              <p:cNvPr id="146" name="Retângulo 35"/>
              <p:cNvSpPr>
                <a:spLocks noChangeArrowheads="1"/>
              </p:cNvSpPr>
              <p:nvPr/>
            </p:nvSpPr>
            <p:spPr bwMode="auto">
              <a:xfrm>
                <a:off x="5253284" y="2669471"/>
                <a:ext cx="819708" cy="32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Relações de Confiança</a:t>
                </a:r>
              </a:p>
            </p:txBody>
          </p:sp>
        </p:grpSp>
        <p:grpSp>
          <p:nvGrpSpPr>
            <p:cNvPr id="97" name="Grupo 4099"/>
            <p:cNvGrpSpPr>
              <a:grpSpLocks/>
            </p:cNvGrpSpPr>
            <p:nvPr/>
          </p:nvGrpSpPr>
          <p:grpSpPr bwMode="auto">
            <a:xfrm>
              <a:off x="10976208" y="1949316"/>
              <a:ext cx="827529" cy="826013"/>
              <a:chOff x="3969842" y="2668165"/>
              <a:chExt cx="901459" cy="901459"/>
            </a:xfrm>
          </p:grpSpPr>
          <p:pic>
            <p:nvPicPr>
              <p:cNvPr id="143" name="Imagem 14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969842" y="2668165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44" name="Retângulo 4096"/>
              <p:cNvSpPr>
                <a:spLocks noChangeArrowheads="1"/>
              </p:cNvSpPr>
              <p:nvPr/>
            </p:nvSpPr>
            <p:spPr bwMode="auto">
              <a:xfrm>
                <a:off x="4003052" y="2880455"/>
                <a:ext cx="835038" cy="4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Integração +</a:t>
                </a:r>
                <a:br>
                  <a:rPr lang="pt-BR" altLang="pt-BR" sz="900" dirty="0" smtClean="0">
                    <a:latin typeface="Calibri" pitchFamily="34" charset="0"/>
                  </a:rPr>
                </a:br>
                <a:r>
                  <a:rPr lang="pt-BR" altLang="pt-BR" sz="900" dirty="0" smtClean="0">
                    <a:latin typeface="Calibri" pitchFamily="34" charset="0"/>
                  </a:rPr>
                  <a:t>Dinâmica </a:t>
                </a:r>
                <a:endParaRPr lang="pt-BR" altLang="pt-BR" sz="900" dirty="0">
                  <a:latin typeface="Calibri" pitchFamily="34" charset="0"/>
                </a:endParaRP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da EF</a:t>
                </a:r>
              </a:p>
            </p:txBody>
          </p:sp>
        </p:grpSp>
        <p:grpSp>
          <p:nvGrpSpPr>
            <p:cNvPr id="98" name="Grupo 4101"/>
            <p:cNvGrpSpPr>
              <a:grpSpLocks/>
            </p:cNvGrpSpPr>
            <p:nvPr/>
          </p:nvGrpSpPr>
          <p:grpSpPr bwMode="auto">
            <a:xfrm>
              <a:off x="12877406" y="4839828"/>
              <a:ext cx="827529" cy="827528"/>
              <a:chOff x="3836614" y="3262467"/>
              <a:chExt cx="901459" cy="901459"/>
            </a:xfrm>
          </p:grpSpPr>
          <p:pic>
            <p:nvPicPr>
              <p:cNvPr id="141" name="Imagem 140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836614" y="3262467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42" name="Retângulo 4100"/>
              <p:cNvSpPr>
                <a:spLocks noChangeArrowheads="1"/>
              </p:cNvSpPr>
              <p:nvPr/>
            </p:nvSpPr>
            <p:spPr bwMode="auto">
              <a:xfrm>
                <a:off x="3880211" y="3612764"/>
                <a:ext cx="603553" cy="175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Sucessão</a:t>
                </a:r>
              </a:p>
            </p:txBody>
          </p:sp>
        </p:grpSp>
        <p:grpSp>
          <p:nvGrpSpPr>
            <p:cNvPr id="99" name="Grupo 76"/>
            <p:cNvGrpSpPr>
              <a:grpSpLocks/>
            </p:cNvGrpSpPr>
            <p:nvPr/>
          </p:nvGrpSpPr>
          <p:grpSpPr bwMode="auto">
            <a:xfrm>
              <a:off x="9938030" y="2089089"/>
              <a:ext cx="912450" cy="827528"/>
              <a:chOff x="3027997" y="3537864"/>
              <a:chExt cx="994331" cy="901459"/>
            </a:xfrm>
          </p:grpSpPr>
          <p:pic>
            <p:nvPicPr>
              <p:cNvPr id="138" name="Imagem 137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027997" y="3537864"/>
                <a:ext cx="994331" cy="901459"/>
              </a:xfrm>
              <a:prstGeom prst="rect">
                <a:avLst/>
              </a:prstGeom>
            </p:spPr>
          </p:pic>
          <p:sp>
            <p:nvSpPr>
              <p:cNvPr id="139" name="Retângulo 78"/>
              <p:cNvSpPr>
                <a:spLocks noChangeArrowheads="1"/>
              </p:cNvSpPr>
              <p:nvPr/>
            </p:nvSpPr>
            <p:spPr bwMode="auto">
              <a:xfrm>
                <a:off x="3039443" y="3679517"/>
                <a:ext cx="957626" cy="65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Resgate +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 </a:t>
                </a:r>
                <a:r>
                  <a:rPr lang="pt-BR" altLang="pt-BR" sz="900" dirty="0" smtClean="0">
                    <a:latin typeface="Calibri" pitchFamily="34" charset="0"/>
                  </a:rPr>
                  <a:t>Encerramento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+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Palestra de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 Encerramento</a:t>
                </a:r>
                <a:endParaRPr lang="pt-BR" altLang="pt-BR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00" name="Grupo 83"/>
            <p:cNvGrpSpPr>
              <a:grpSpLocks/>
            </p:cNvGrpSpPr>
            <p:nvPr/>
          </p:nvGrpSpPr>
          <p:grpSpPr bwMode="auto">
            <a:xfrm>
              <a:off x="13449130" y="4834767"/>
              <a:ext cx="826013" cy="826013"/>
              <a:chOff x="3909254" y="3273843"/>
              <a:chExt cx="901459" cy="901459"/>
            </a:xfrm>
          </p:grpSpPr>
          <p:pic>
            <p:nvPicPr>
              <p:cNvPr id="136" name="Imagem 13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909254" y="3273843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37" name="Retângulo 85"/>
              <p:cNvSpPr>
                <a:spLocks noChangeArrowheads="1"/>
              </p:cNvSpPr>
              <p:nvPr/>
            </p:nvSpPr>
            <p:spPr bwMode="auto">
              <a:xfrm>
                <a:off x="4031547" y="3539748"/>
                <a:ext cx="680873" cy="32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Acordo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de Sócios</a:t>
                </a:r>
              </a:p>
            </p:txBody>
          </p:sp>
        </p:grpSp>
        <p:grpSp>
          <p:nvGrpSpPr>
            <p:cNvPr id="102" name="Grupo 87"/>
            <p:cNvGrpSpPr>
              <a:grpSpLocks/>
            </p:cNvGrpSpPr>
            <p:nvPr/>
          </p:nvGrpSpPr>
          <p:grpSpPr bwMode="auto">
            <a:xfrm>
              <a:off x="9835579" y="3511192"/>
              <a:ext cx="933269" cy="855658"/>
              <a:chOff x="3004426" y="2335266"/>
              <a:chExt cx="1017828" cy="933812"/>
            </a:xfrm>
          </p:grpSpPr>
          <p:pic>
            <p:nvPicPr>
              <p:cNvPr id="134" name="Imagem 13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015122" y="2335266"/>
                <a:ext cx="976544" cy="933812"/>
              </a:xfrm>
              <a:prstGeom prst="rect">
                <a:avLst/>
              </a:prstGeom>
            </p:spPr>
          </p:pic>
          <p:sp>
            <p:nvSpPr>
              <p:cNvPr id="135" name="Retângulo 89"/>
              <p:cNvSpPr>
                <a:spLocks noChangeArrowheads="1"/>
              </p:cNvSpPr>
              <p:nvPr/>
            </p:nvSpPr>
            <p:spPr bwMode="auto">
              <a:xfrm>
                <a:off x="3004426" y="2690688"/>
                <a:ext cx="1017828" cy="32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800" dirty="0">
                    <a:latin typeface="Calibri" pitchFamily="34" charset="0"/>
                  </a:rPr>
                  <a:t>Gestão Tributária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800" dirty="0">
                    <a:latin typeface="Calibri" pitchFamily="34" charset="0"/>
                  </a:rPr>
                  <a:t>Soluções </a:t>
                </a:r>
                <a:r>
                  <a:rPr lang="pt-BR" altLang="pt-BR" sz="800" dirty="0" smtClean="0">
                    <a:latin typeface="Calibri" pitchFamily="34" charset="0"/>
                  </a:rPr>
                  <a:t>Jurídicas</a:t>
                </a:r>
                <a:endParaRPr lang="pt-BR" altLang="pt-BR" sz="800" dirty="0">
                  <a:latin typeface="Calibri" pitchFamily="34" charset="0"/>
                </a:endParaRPr>
              </a:p>
            </p:txBody>
          </p:sp>
        </p:grpSp>
        <p:grpSp>
          <p:nvGrpSpPr>
            <p:cNvPr id="103" name="Grupo 90"/>
            <p:cNvGrpSpPr>
              <a:grpSpLocks/>
            </p:cNvGrpSpPr>
            <p:nvPr/>
          </p:nvGrpSpPr>
          <p:grpSpPr bwMode="auto">
            <a:xfrm>
              <a:off x="11840693" y="5030307"/>
              <a:ext cx="827528" cy="826012"/>
              <a:chOff x="979692" y="3700339"/>
              <a:chExt cx="901459" cy="901459"/>
            </a:xfrm>
          </p:grpSpPr>
          <p:pic>
            <p:nvPicPr>
              <p:cNvPr id="132" name="Imagem 13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979692" y="3700339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33" name="Retângulo 92"/>
              <p:cNvSpPr>
                <a:spLocks noChangeArrowheads="1"/>
              </p:cNvSpPr>
              <p:nvPr/>
            </p:nvSpPr>
            <p:spPr bwMode="auto">
              <a:xfrm>
                <a:off x="987430" y="3988722"/>
                <a:ext cx="878695" cy="32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Relações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Interpessoais</a:t>
                </a:r>
              </a:p>
            </p:txBody>
          </p:sp>
        </p:grpSp>
        <p:grpSp>
          <p:nvGrpSpPr>
            <p:cNvPr id="104" name="Grupo 93"/>
            <p:cNvGrpSpPr>
              <a:grpSpLocks/>
            </p:cNvGrpSpPr>
            <p:nvPr/>
          </p:nvGrpSpPr>
          <p:grpSpPr bwMode="auto">
            <a:xfrm>
              <a:off x="12901465" y="1537884"/>
              <a:ext cx="847105" cy="826012"/>
              <a:chOff x="1296836" y="1281821"/>
              <a:chExt cx="924392" cy="901459"/>
            </a:xfrm>
          </p:grpSpPr>
          <p:pic>
            <p:nvPicPr>
              <p:cNvPr id="130" name="Imagem 12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1296836" y="1281821"/>
                <a:ext cx="901458" cy="901459"/>
              </a:xfrm>
              <a:prstGeom prst="rect">
                <a:avLst/>
              </a:prstGeom>
            </p:spPr>
          </p:pic>
          <p:sp>
            <p:nvSpPr>
              <p:cNvPr id="131" name="Retângulo 95"/>
              <p:cNvSpPr>
                <a:spLocks noChangeArrowheads="1"/>
              </p:cNvSpPr>
              <p:nvPr/>
            </p:nvSpPr>
            <p:spPr bwMode="auto">
              <a:xfrm>
                <a:off x="1349747" y="1565651"/>
                <a:ext cx="871481" cy="32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Pulverização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Patrimonial</a:t>
                </a:r>
              </a:p>
            </p:txBody>
          </p:sp>
        </p:grpSp>
        <p:grpSp>
          <p:nvGrpSpPr>
            <p:cNvPr id="107" name="Grupo 96"/>
            <p:cNvGrpSpPr>
              <a:grpSpLocks/>
            </p:cNvGrpSpPr>
            <p:nvPr/>
          </p:nvGrpSpPr>
          <p:grpSpPr bwMode="auto">
            <a:xfrm>
              <a:off x="10239016" y="4500494"/>
              <a:ext cx="827528" cy="827528"/>
              <a:chOff x="3860869" y="5229137"/>
              <a:chExt cx="901459" cy="901459"/>
            </a:xfrm>
          </p:grpSpPr>
          <p:pic>
            <p:nvPicPr>
              <p:cNvPr id="126" name="Imagem 12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860869" y="5229137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29" name="Retângulo 98"/>
              <p:cNvSpPr>
                <a:spLocks noChangeArrowheads="1"/>
              </p:cNvSpPr>
              <p:nvPr/>
            </p:nvSpPr>
            <p:spPr bwMode="auto">
              <a:xfrm>
                <a:off x="3921338" y="5519483"/>
                <a:ext cx="532944" cy="21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MBTI®</a:t>
                </a:r>
              </a:p>
            </p:txBody>
          </p:sp>
        </p:grpSp>
        <p:grpSp>
          <p:nvGrpSpPr>
            <p:cNvPr id="108" name="Grupo 99"/>
            <p:cNvGrpSpPr>
              <a:grpSpLocks/>
            </p:cNvGrpSpPr>
            <p:nvPr/>
          </p:nvGrpSpPr>
          <p:grpSpPr bwMode="auto">
            <a:xfrm>
              <a:off x="14037448" y="4072172"/>
              <a:ext cx="826848" cy="827528"/>
              <a:chOff x="6337667" y="2478107"/>
              <a:chExt cx="901451" cy="901459"/>
            </a:xfrm>
          </p:grpSpPr>
          <p:pic>
            <p:nvPicPr>
              <p:cNvPr id="124" name="Imagem 12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6337667" y="2478107"/>
                <a:ext cx="901451" cy="901459"/>
              </a:xfrm>
              <a:prstGeom prst="rect">
                <a:avLst/>
              </a:prstGeom>
            </p:spPr>
          </p:pic>
          <p:sp>
            <p:nvSpPr>
              <p:cNvPr id="125" name="Retângulo 101"/>
              <p:cNvSpPr>
                <a:spLocks noChangeArrowheads="1"/>
              </p:cNvSpPr>
              <p:nvPr/>
            </p:nvSpPr>
            <p:spPr bwMode="auto">
              <a:xfrm>
                <a:off x="6371939" y="2724994"/>
                <a:ext cx="867177" cy="435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Conselho de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Família/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i="1" dirty="0" smtClean="0">
                    <a:latin typeface="Calibri" pitchFamily="34" charset="0"/>
                  </a:rPr>
                  <a:t>Legado</a:t>
                </a:r>
                <a:endParaRPr lang="pt-BR" altLang="pt-BR" sz="900" i="1" dirty="0">
                  <a:latin typeface="Calibri" pitchFamily="34" charset="0"/>
                </a:endParaRPr>
              </a:p>
            </p:txBody>
          </p:sp>
        </p:grpSp>
        <p:grpSp>
          <p:nvGrpSpPr>
            <p:cNvPr id="109" name="Grupo 112"/>
            <p:cNvGrpSpPr>
              <a:grpSpLocks/>
            </p:cNvGrpSpPr>
            <p:nvPr/>
          </p:nvGrpSpPr>
          <p:grpSpPr bwMode="auto">
            <a:xfrm>
              <a:off x="14487108" y="3165924"/>
              <a:ext cx="891433" cy="873556"/>
              <a:chOff x="3019708" y="4226065"/>
              <a:chExt cx="971073" cy="951599"/>
            </a:xfrm>
          </p:grpSpPr>
          <p:pic>
            <p:nvPicPr>
              <p:cNvPr id="121" name="Imagem 120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019708" y="4226065"/>
                <a:ext cx="951600" cy="951599"/>
              </a:xfrm>
              <a:prstGeom prst="rect">
                <a:avLst/>
              </a:prstGeom>
            </p:spPr>
          </p:pic>
          <p:sp>
            <p:nvSpPr>
              <p:cNvPr id="122" name="Retângulo 114"/>
              <p:cNvSpPr>
                <a:spLocks noChangeArrowheads="1"/>
              </p:cNvSpPr>
              <p:nvPr/>
            </p:nvSpPr>
            <p:spPr bwMode="auto">
              <a:xfrm>
                <a:off x="3050967" y="4440332"/>
                <a:ext cx="939814" cy="547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Governança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Corporativa: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Conselho de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Administração</a:t>
                </a:r>
              </a:p>
            </p:txBody>
          </p:sp>
        </p:grpSp>
        <p:grpSp>
          <p:nvGrpSpPr>
            <p:cNvPr id="110" name="Grupo 53"/>
            <p:cNvGrpSpPr>
              <a:grpSpLocks/>
            </p:cNvGrpSpPr>
            <p:nvPr/>
          </p:nvGrpSpPr>
          <p:grpSpPr bwMode="auto">
            <a:xfrm>
              <a:off x="11842979" y="1731902"/>
              <a:ext cx="826012" cy="827528"/>
              <a:chOff x="3097146" y="3537864"/>
              <a:chExt cx="901459" cy="901459"/>
            </a:xfrm>
          </p:grpSpPr>
          <p:pic>
            <p:nvPicPr>
              <p:cNvPr id="119" name="Imagem 11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3097146" y="3537864"/>
                <a:ext cx="901459" cy="901459"/>
              </a:xfrm>
              <a:prstGeom prst="rect">
                <a:avLst/>
              </a:prstGeom>
            </p:spPr>
          </p:pic>
          <p:sp>
            <p:nvSpPr>
              <p:cNvPr id="120" name="Retângulo 55"/>
              <p:cNvSpPr>
                <a:spLocks noChangeArrowheads="1"/>
              </p:cNvSpPr>
              <p:nvPr/>
            </p:nvSpPr>
            <p:spPr bwMode="auto">
              <a:xfrm>
                <a:off x="3181279" y="3849758"/>
                <a:ext cx="729858" cy="21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Mudanças</a:t>
                </a:r>
              </a:p>
            </p:txBody>
          </p:sp>
        </p:grpSp>
        <p:grpSp>
          <p:nvGrpSpPr>
            <p:cNvPr id="111" name="Grupo 65"/>
            <p:cNvGrpSpPr>
              <a:grpSpLocks/>
            </p:cNvGrpSpPr>
            <p:nvPr/>
          </p:nvGrpSpPr>
          <p:grpSpPr bwMode="auto">
            <a:xfrm>
              <a:off x="12999891" y="2114145"/>
              <a:ext cx="826012" cy="826013"/>
              <a:chOff x="1296669" y="1281822"/>
              <a:chExt cx="901458" cy="901459"/>
            </a:xfrm>
          </p:grpSpPr>
          <p:pic>
            <p:nvPicPr>
              <p:cNvPr id="117" name="Imagem 116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1296669" y="1281822"/>
                <a:ext cx="901458" cy="901459"/>
              </a:xfrm>
              <a:prstGeom prst="rect">
                <a:avLst/>
              </a:prstGeom>
            </p:spPr>
          </p:pic>
          <p:sp>
            <p:nvSpPr>
              <p:cNvPr id="118" name="Retângulo 67"/>
              <p:cNvSpPr>
                <a:spLocks noChangeArrowheads="1"/>
              </p:cNvSpPr>
              <p:nvPr/>
            </p:nvSpPr>
            <p:spPr bwMode="auto">
              <a:xfrm>
                <a:off x="1476206" y="1575706"/>
                <a:ext cx="589904" cy="32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Clínica 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 smtClean="0">
                    <a:latin typeface="Calibri" pitchFamily="34" charset="0"/>
                  </a:rPr>
                  <a:t>Jurídica</a:t>
                </a:r>
                <a:endParaRPr lang="pt-BR" altLang="pt-BR" sz="900" dirty="0">
                  <a:latin typeface="Calibri" pitchFamily="34" charset="0"/>
                </a:endParaRPr>
              </a:p>
            </p:txBody>
          </p:sp>
        </p:grpSp>
        <p:grpSp>
          <p:nvGrpSpPr>
            <p:cNvPr id="112" name="Grupo 69"/>
            <p:cNvGrpSpPr>
              <a:grpSpLocks/>
            </p:cNvGrpSpPr>
            <p:nvPr/>
          </p:nvGrpSpPr>
          <p:grpSpPr bwMode="auto">
            <a:xfrm>
              <a:off x="14184000" y="2025263"/>
              <a:ext cx="861133" cy="826012"/>
              <a:chOff x="7924887" y="1342509"/>
              <a:chExt cx="938412" cy="901459"/>
            </a:xfrm>
          </p:grpSpPr>
          <p:pic>
            <p:nvPicPr>
              <p:cNvPr id="115" name="Imagem 1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/>
              </a:blip>
              <a:stretch>
                <a:fillRect/>
              </a:stretch>
            </p:blipFill>
            <p:spPr>
              <a:xfrm>
                <a:off x="7931554" y="1342509"/>
                <a:ext cx="901458" cy="901459"/>
              </a:xfrm>
              <a:prstGeom prst="rect">
                <a:avLst/>
              </a:prstGeom>
            </p:spPr>
          </p:pic>
          <p:sp>
            <p:nvSpPr>
              <p:cNvPr id="116" name="Retângulo 71"/>
              <p:cNvSpPr>
                <a:spLocks noChangeArrowheads="1"/>
              </p:cNvSpPr>
              <p:nvPr/>
            </p:nvSpPr>
            <p:spPr bwMode="auto">
              <a:xfrm>
                <a:off x="7924887" y="1576491"/>
                <a:ext cx="938412" cy="32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Acordo de</a:t>
                </a:r>
              </a:p>
              <a:p>
                <a:pPr algn="ctr" eaLnBrk="1" hangingPunct="1">
                  <a:lnSpc>
                    <a:spcPts val="800"/>
                  </a:lnSpc>
                </a:pPr>
                <a:r>
                  <a:rPr lang="pt-BR" altLang="pt-BR" sz="900" dirty="0">
                    <a:latin typeface="Calibri" pitchFamily="34" charset="0"/>
                  </a:rPr>
                  <a:t> Remuneração</a:t>
                </a:r>
              </a:p>
            </p:txBody>
          </p:sp>
        </p:grpSp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/>
            </a:blip>
            <a:stretch>
              <a:fillRect/>
            </a:stretch>
          </p:blipFill>
          <p:spPr>
            <a:xfrm>
              <a:off x="10692188" y="4653873"/>
              <a:ext cx="826821" cy="826821"/>
            </a:xfrm>
            <a:prstGeom prst="rect">
              <a:avLst/>
            </a:prstGeom>
          </p:spPr>
        </p:pic>
        <p:sp>
          <p:nvSpPr>
            <p:cNvPr id="114" name="Retângulo 73"/>
            <p:cNvSpPr>
              <a:spLocks noChangeArrowheads="1"/>
            </p:cNvSpPr>
            <p:nvPr/>
          </p:nvSpPr>
          <p:spPr bwMode="auto">
            <a:xfrm>
              <a:off x="10735634" y="4964168"/>
              <a:ext cx="739623" cy="30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800"/>
                </a:lnSpc>
              </a:pPr>
              <a:r>
                <a:rPr lang="pt-BR" altLang="pt-BR" sz="900" dirty="0" smtClean="0">
                  <a:latin typeface="Calibri" pitchFamily="34" charset="0"/>
                </a:rPr>
                <a:t>Conflitos em E.F.</a:t>
              </a:r>
              <a:endParaRPr lang="pt-BR" altLang="pt-BR" sz="900" dirty="0">
                <a:latin typeface="Calibri" pitchFamily="34" charset="0"/>
              </a:endParaRPr>
            </a:p>
          </p:txBody>
        </p:sp>
      </p:grpSp>
      <p:pic>
        <p:nvPicPr>
          <p:cNvPr id="147" name="Imagem 14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 bwMode="auto">
          <a:xfrm>
            <a:off x="3212105" y="3394501"/>
            <a:ext cx="867845" cy="826013"/>
          </a:xfrm>
          <a:prstGeom prst="rect">
            <a:avLst/>
          </a:prstGeom>
        </p:spPr>
      </p:pic>
      <p:sp>
        <p:nvSpPr>
          <p:cNvPr id="148" name="Retângulo 89"/>
          <p:cNvSpPr>
            <a:spLocks noChangeArrowheads="1"/>
          </p:cNvSpPr>
          <p:nvPr/>
        </p:nvSpPr>
        <p:spPr bwMode="auto">
          <a:xfrm>
            <a:off x="3140955" y="3698601"/>
            <a:ext cx="981359" cy="2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00"/>
              </a:lnSpc>
            </a:pPr>
            <a:r>
              <a:rPr lang="pt-BR" altLang="pt-BR" sz="800" dirty="0" smtClean="0">
                <a:latin typeface="Calibri" pitchFamily="34" charset="0"/>
              </a:rPr>
              <a:t>Family Office /</a:t>
            </a:r>
          </a:p>
          <a:p>
            <a:pPr algn="ctr" eaLnBrk="1" hangingPunct="1">
              <a:lnSpc>
                <a:spcPts val="800"/>
              </a:lnSpc>
            </a:pPr>
            <a:r>
              <a:rPr lang="pt-BR" altLang="pt-BR" sz="800" dirty="0" smtClean="0">
                <a:latin typeface="Calibri" pitchFamily="34" charset="0"/>
              </a:rPr>
              <a:t> Gestão de Riqueza</a:t>
            </a:r>
            <a:endParaRPr lang="pt-BR" altLang="pt-BR" sz="800" dirty="0">
              <a:latin typeface="Calibri" pitchFamily="34" charset="0"/>
            </a:endParaRPr>
          </a:p>
        </p:txBody>
      </p:sp>
      <p:pic>
        <p:nvPicPr>
          <p:cNvPr id="160" name="Imagem 15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 bwMode="auto">
          <a:xfrm>
            <a:off x="7491132" y="3257986"/>
            <a:ext cx="826012" cy="826013"/>
          </a:xfrm>
          <a:prstGeom prst="rect">
            <a:avLst/>
          </a:prstGeom>
        </p:spPr>
      </p:pic>
      <p:sp>
        <p:nvSpPr>
          <p:cNvPr id="161" name="Retângulo 67"/>
          <p:cNvSpPr>
            <a:spLocks noChangeArrowheads="1"/>
          </p:cNvSpPr>
          <p:nvPr/>
        </p:nvSpPr>
        <p:spPr bwMode="auto">
          <a:xfrm>
            <a:off x="7546508" y="3394802"/>
            <a:ext cx="750408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00"/>
              </a:lnSpc>
            </a:pPr>
            <a:r>
              <a:rPr lang="pt-BR" altLang="pt-BR" sz="900" dirty="0" smtClean="0">
                <a:latin typeface="Calibri" pitchFamily="34" charset="0"/>
              </a:rPr>
              <a:t>Mitos, Valores e Cultura nas EF</a:t>
            </a:r>
            <a:endParaRPr lang="pt-BR" altLang="pt-BR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943" y="976147"/>
            <a:ext cx="4137836" cy="3567688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51254" y="413800"/>
            <a:ext cx="3494362" cy="4593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2600" dirty="0" smtClean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TUTORIAS</a:t>
            </a:r>
            <a:endParaRPr lang="pt-BR" sz="2600" dirty="0">
              <a:solidFill>
                <a:srgbClr val="0070C0"/>
              </a:solidFill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25" name="Canto dobrado 1"/>
          <p:cNvSpPr/>
          <p:nvPr/>
        </p:nvSpPr>
        <p:spPr>
          <a:xfrm>
            <a:off x="3927476" y="976147"/>
            <a:ext cx="4813299" cy="5594982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/>
          <p:cNvSpPr txBox="1"/>
          <p:nvPr/>
        </p:nvSpPr>
        <p:spPr>
          <a:xfrm>
            <a:off x="4085332" y="1137336"/>
            <a:ext cx="465544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 err="1" smtClean="0">
                <a:solidFill>
                  <a:srgbClr val="005476"/>
                </a:solidFill>
                <a:latin typeface="+mj-lt"/>
              </a:rPr>
              <a:t>Aplicación</a:t>
            </a:r>
            <a:r>
              <a:rPr lang="pt-BR" sz="2400" b="1" dirty="0" smtClean="0">
                <a:solidFill>
                  <a:srgbClr val="005476"/>
                </a:solidFill>
                <a:latin typeface="+mj-lt"/>
              </a:rPr>
              <a:t> </a:t>
            </a:r>
            <a:r>
              <a:rPr lang="pt-BR" sz="2400" b="1" dirty="0" err="1" smtClean="0">
                <a:solidFill>
                  <a:srgbClr val="005476"/>
                </a:solidFill>
                <a:latin typeface="+mj-lt"/>
              </a:rPr>
              <a:t>práctica</a:t>
            </a:r>
            <a:r>
              <a:rPr lang="pt-BR" sz="2400" b="1" dirty="0" smtClean="0">
                <a:solidFill>
                  <a:srgbClr val="005476"/>
                </a:solidFill>
                <a:latin typeface="+mj-lt"/>
              </a:rPr>
              <a:t> </a:t>
            </a:r>
            <a:r>
              <a:rPr lang="pt-BR" sz="2400" b="1" dirty="0" err="1" smtClean="0">
                <a:solidFill>
                  <a:srgbClr val="005476"/>
                </a:solidFill>
                <a:latin typeface="+mj-lt"/>
              </a:rPr>
              <a:t>del</a:t>
            </a:r>
            <a:r>
              <a:rPr lang="pt-BR" sz="2400" b="1" dirty="0" smtClean="0">
                <a:solidFill>
                  <a:srgbClr val="005476"/>
                </a:solidFill>
                <a:latin typeface="+mj-lt"/>
              </a:rPr>
              <a:t> </a:t>
            </a:r>
            <a:r>
              <a:rPr lang="pt-BR" sz="2400" b="1" dirty="0" err="1" smtClean="0">
                <a:solidFill>
                  <a:srgbClr val="005476"/>
                </a:solidFill>
                <a:latin typeface="+mj-lt"/>
              </a:rPr>
              <a:t>conocimiento</a:t>
            </a:r>
            <a:r>
              <a:rPr lang="pt-BR" sz="2400" b="1" dirty="0" smtClean="0">
                <a:solidFill>
                  <a:srgbClr val="005476"/>
                </a:solidFill>
                <a:latin typeface="+mj-lt"/>
              </a:rPr>
              <a:t> </a:t>
            </a:r>
            <a:r>
              <a:rPr lang="pt-BR" sz="2400" dirty="0" err="1" smtClean="0">
                <a:latin typeface="+mj-lt"/>
              </a:rPr>
              <a:t>con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especialistas </a:t>
            </a:r>
            <a:r>
              <a:rPr lang="pt-BR" sz="2400" dirty="0" smtClean="0">
                <a:latin typeface="+mj-lt"/>
              </a:rPr>
              <a:t>de FDC;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Tutorias de </a:t>
            </a:r>
            <a:r>
              <a:rPr lang="pt-BR" sz="2400" dirty="0" err="1" smtClean="0">
                <a:latin typeface="+mj-lt"/>
              </a:rPr>
              <a:t>acuerdo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 err="1" smtClean="0">
                <a:latin typeface="+mj-lt"/>
              </a:rPr>
              <a:t>con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 err="1" smtClean="0">
                <a:latin typeface="+mj-lt"/>
              </a:rPr>
              <a:t>la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b="1" dirty="0" err="1" smtClean="0">
                <a:solidFill>
                  <a:srgbClr val="005476"/>
                </a:solidFill>
                <a:latin typeface="+mj-lt"/>
              </a:rPr>
              <a:t>necesidad</a:t>
            </a:r>
            <a:r>
              <a:rPr lang="pt-BR" sz="2400" dirty="0" smtClean="0">
                <a:latin typeface="+mj-lt"/>
              </a:rPr>
              <a:t> de </a:t>
            </a:r>
            <a:r>
              <a:rPr lang="pt-BR" sz="2400" dirty="0" err="1" smtClean="0">
                <a:latin typeface="+mj-lt"/>
              </a:rPr>
              <a:t>la</a:t>
            </a:r>
            <a:r>
              <a:rPr lang="pt-BR" sz="2400" dirty="0" smtClean="0">
                <a:latin typeface="+mj-lt"/>
              </a:rPr>
              <a:t> família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085333" y="3499127"/>
            <a:ext cx="4425130" cy="2935341"/>
            <a:chOff x="9897909" y="2855118"/>
            <a:chExt cx="4003427" cy="1819275"/>
          </a:xfrm>
        </p:grpSpPr>
        <p:sp>
          <p:nvSpPr>
            <p:cNvPr id="63" name="Retângulo de cantos arredondados 62"/>
            <p:cNvSpPr/>
            <p:nvPr/>
          </p:nvSpPr>
          <p:spPr>
            <a:xfrm>
              <a:off x="11784479" y="3151794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Acordo de Acionistas</a:t>
              </a:r>
            </a:p>
          </p:txBody>
        </p:sp>
        <p:sp>
          <p:nvSpPr>
            <p:cNvPr id="64" name="Retângulo de cantos arredondados 63"/>
            <p:cNvSpPr/>
            <p:nvPr/>
          </p:nvSpPr>
          <p:spPr>
            <a:xfrm>
              <a:off x="11784479" y="3402065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Sucessão</a:t>
              </a:r>
            </a:p>
          </p:txBody>
        </p:sp>
        <p:sp>
          <p:nvSpPr>
            <p:cNvPr id="65" name="Retângulo de cantos arredondados 64"/>
            <p:cNvSpPr/>
            <p:nvPr/>
          </p:nvSpPr>
          <p:spPr>
            <a:xfrm>
              <a:off x="11784479" y="3652336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Governança Corporativa</a:t>
              </a:r>
            </a:p>
          </p:txBody>
        </p:sp>
        <p:sp>
          <p:nvSpPr>
            <p:cNvPr id="66" name="Retângulo de cantos arredondados 65"/>
            <p:cNvSpPr/>
            <p:nvPr/>
          </p:nvSpPr>
          <p:spPr>
            <a:xfrm>
              <a:off x="11784479" y="3902607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Planejamento </a:t>
              </a:r>
              <a:r>
                <a:rPr lang="pt-BR" sz="1600" b="1" spc="-50" dirty="0" smtClean="0">
                  <a:solidFill>
                    <a:schemeClr val="tx2">
                      <a:lumMod val="50000"/>
                    </a:schemeClr>
                  </a:solidFill>
                </a:rPr>
                <a:t>Patrimonial (externo)</a:t>
              </a:r>
              <a:endParaRPr lang="pt-BR" sz="1600" b="1" spc="-5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7" name="Retângulo de cantos arredondados 66"/>
            <p:cNvSpPr/>
            <p:nvPr/>
          </p:nvSpPr>
          <p:spPr>
            <a:xfrm>
              <a:off x="11784479" y="2901523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Coesão Familiar</a:t>
              </a:r>
            </a:p>
          </p:txBody>
        </p:sp>
        <p:sp>
          <p:nvSpPr>
            <p:cNvPr id="73" name="Retângulo de cantos arredondados 72"/>
            <p:cNvSpPr/>
            <p:nvPr/>
          </p:nvSpPr>
          <p:spPr>
            <a:xfrm>
              <a:off x="11784479" y="4152878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i="1" spc="-50" dirty="0">
                  <a:solidFill>
                    <a:schemeClr val="tx2">
                      <a:lumMod val="50000"/>
                    </a:schemeClr>
                  </a:solidFill>
                </a:rPr>
                <a:t>Coaching </a:t>
              </a:r>
            </a:p>
          </p:txBody>
        </p:sp>
        <p:sp>
          <p:nvSpPr>
            <p:cNvPr id="75" name="Retângulo de cantos arredondados 74"/>
            <p:cNvSpPr/>
            <p:nvPr/>
          </p:nvSpPr>
          <p:spPr>
            <a:xfrm>
              <a:off x="9897909" y="3569530"/>
              <a:ext cx="1795922" cy="39045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MONITORIAS</a:t>
              </a:r>
            </a:p>
          </p:txBody>
        </p:sp>
        <p:sp>
          <p:nvSpPr>
            <p:cNvPr id="78" name="Retângulo de cantos arredondados 77"/>
            <p:cNvSpPr/>
            <p:nvPr/>
          </p:nvSpPr>
          <p:spPr>
            <a:xfrm>
              <a:off x="11784479" y="4403146"/>
              <a:ext cx="2116857" cy="21204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spc="-50" dirty="0">
                  <a:solidFill>
                    <a:schemeClr val="tx2">
                      <a:lumMod val="50000"/>
                    </a:schemeClr>
                  </a:solidFill>
                </a:rPr>
                <a:t>Outros</a:t>
              </a:r>
            </a:p>
          </p:txBody>
        </p:sp>
        <p:sp>
          <p:nvSpPr>
            <p:cNvPr id="5" name="Colchete esquerdo 4"/>
            <p:cNvSpPr/>
            <p:nvPr/>
          </p:nvSpPr>
          <p:spPr>
            <a:xfrm>
              <a:off x="11743840" y="2855118"/>
              <a:ext cx="45719" cy="1819275"/>
            </a:xfrm>
            <a:prstGeom prst="leftBracket">
              <a:avLst>
                <a:gd name="adj" fmla="val 87578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800" spc="-5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7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>
          <a:xfrm>
            <a:off x="2623926" y="3717804"/>
            <a:ext cx="2633472" cy="26334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CAPACITACIÓN</a:t>
            </a:r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1524216" y="2070464"/>
            <a:ext cx="2633472" cy="2633472"/>
          </a:xfrm>
          <a:prstGeom prst="ellipse">
            <a:avLst/>
          </a:prstGeom>
          <a:solidFill>
            <a:schemeClr val="accent3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INTERCAMBIO</a:t>
            </a:r>
            <a:endParaRPr lang="pt-BR" sz="1700" dirty="0"/>
          </a:p>
        </p:txBody>
      </p:sp>
      <p:sp>
        <p:nvSpPr>
          <p:cNvPr id="22" name="Elipse 21"/>
          <p:cNvSpPr/>
          <p:nvPr/>
        </p:nvSpPr>
        <p:spPr>
          <a:xfrm>
            <a:off x="3723636" y="2070464"/>
            <a:ext cx="2633472" cy="2633472"/>
          </a:xfrm>
          <a:prstGeom prst="ellipse">
            <a:avLst/>
          </a:prstGeom>
          <a:solidFill>
            <a:srgbClr val="E59609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IMPLEMENTACIÓN DEL MODELO </a:t>
            </a:r>
            <a:r>
              <a:rPr lang="pt-BR" sz="1600" dirty="0">
                <a:solidFill>
                  <a:schemeClr val="bg1"/>
                </a:solidFill>
              </a:rPr>
              <a:t>DE </a:t>
            </a:r>
            <a:r>
              <a:rPr lang="pt-BR" sz="1600" dirty="0" smtClean="0">
                <a:solidFill>
                  <a:schemeClr val="bg1"/>
                </a:solidFill>
              </a:rPr>
              <a:t>GESTIÓN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8025" y="1338263"/>
            <a:ext cx="594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 </a:t>
            </a:r>
            <a:r>
              <a:rPr lang="es-ES_trad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PAEX está sostenido por tres </a:t>
            </a:r>
            <a:r>
              <a:rPr lang="es-ES_tradnl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dimensiones:</a:t>
            </a:r>
            <a:endParaRPr lang="es-ES_tradnl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52747" y="4879857"/>
            <a:ext cx="3069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Aumento de la competitividad e incremento de las utilidades</a:t>
            </a:r>
          </a:p>
          <a:p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35134" y="350677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EL</a:t>
            </a: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 CONCEPTO DEL PAEX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892039" y="3836275"/>
            <a:ext cx="1804952" cy="1198265"/>
            <a:chOff x="3925300" y="3698539"/>
            <a:chExt cx="1928811" cy="1350848"/>
          </a:xfrm>
        </p:grpSpPr>
        <p:cxnSp>
          <p:nvCxnSpPr>
            <p:cNvPr id="16" name="Conector reto 15"/>
            <p:cNvCxnSpPr>
              <a:stCxn id="17" idx="6"/>
            </p:cNvCxnSpPr>
            <p:nvPr/>
          </p:nvCxnSpPr>
          <p:spPr>
            <a:xfrm flipH="1" flipV="1">
              <a:off x="3925300" y="3698539"/>
              <a:ext cx="1916145" cy="131962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/>
            <p:cNvSpPr/>
            <p:nvPr/>
          </p:nvSpPr>
          <p:spPr>
            <a:xfrm rot="2070100">
              <a:off x="5710095" y="4905371"/>
              <a:ext cx="144016" cy="1440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1028" name="Picture 4" descr="K:\Editados PAEX\intercess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7" y="3717804"/>
            <a:ext cx="328695" cy="3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54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749" y="951571"/>
            <a:ext cx="4137836" cy="3564275"/>
          </a:xfrm>
          <a:prstGeom prst="rect">
            <a:avLst/>
          </a:prstGeom>
        </p:spPr>
      </p:pic>
      <p:sp>
        <p:nvSpPr>
          <p:cNvPr id="10" name="Canto dobrado 1"/>
          <p:cNvSpPr/>
          <p:nvPr/>
        </p:nvSpPr>
        <p:spPr>
          <a:xfrm>
            <a:off x="3927476" y="1308847"/>
            <a:ext cx="4813299" cy="242713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8411" y="418017"/>
            <a:ext cx="3309066" cy="533554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INTERCAMBIO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044035" y="1467789"/>
            <a:ext cx="4580180" cy="21185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spcBef>
                <a:spcPts val="14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Intercambio y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actividades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estructuradas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pt-B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benchmarking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entre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diversos públicos de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empresa familiar.</a:t>
            </a:r>
          </a:p>
          <a:p>
            <a:pPr marL="342900" indent="-342900" eaLnBrk="1" fontAlgn="auto" hangingPunct="1">
              <a:spcBef>
                <a:spcPts val="14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Encontros presenciais.</a:t>
            </a:r>
          </a:p>
        </p:txBody>
      </p:sp>
    </p:spTree>
    <p:extLst>
      <p:ext uri="{BB962C8B-B14F-4D97-AF65-F5344CB8AC3E}">
        <p14:creationId xmlns:p14="http://schemas.microsoft.com/office/powerpoint/2010/main" val="1114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2127" y="994689"/>
            <a:ext cx="4137836" cy="3567688"/>
          </a:xfrm>
          <a:prstGeom prst="rect">
            <a:avLst/>
          </a:prstGeom>
        </p:spPr>
      </p:pic>
      <p:sp>
        <p:nvSpPr>
          <p:cNvPr id="10" name="Canto dobrado 1"/>
          <p:cNvSpPr/>
          <p:nvPr/>
        </p:nvSpPr>
        <p:spPr>
          <a:xfrm>
            <a:off x="3762103" y="1497106"/>
            <a:ext cx="4915733" cy="4105835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010297" y="2089581"/>
            <a:ext cx="4430666" cy="24006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t-BR" sz="2000" b="1" dirty="0" smtClean="0">
                <a:latin typeface="+mn-lt"/>
              </a:rPr>
              <a:t>Sistema de </a:t>
            </a:r>
            <a:r>
              <a:rPr lang="pt-BR" sz="2000" b="1" dirty="0" err="1" smtClean="0">
                <a:latin typeface="+mn-lt"/>
              </a:rPr>
              <a:t>Avaluación</a:t>
            </a:r>
            <a:r>
              <a:rPr lang="pt-BR" sz="2000" b="1" dirty="0" smtClean="0">
                <a:latin typeface="+mn-lt"/>
              </a:rPr>
              <a:t> y </a:t>
            </a:r>
            <a:r>
              <a:rPr lang="pt-BR" sz="2000" b="1" dirty="0" err="1" smtClean="0">
                <a:latin typeface="+mn-lt"/>
              </a:rPr>
              <a:t>Seguimiento</a:t>
            </a:r>
            <a:r>
              <a:rPr lang="pt-BR" sz="2000" b="1" dirty="0" smtClean="0">
                <a:latin typeface="+mn-lt"/>
              </a:rPr>
              <a:t>:</a:t>
            </a:r>
          </a:p>
          <a:p>
            <a:pPr marL="361950" lvl="1" indent="-361950"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latin typeface="+mn-lt"/>
              </a:rPr>
              <a:t>Replicación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del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cuestionario</a:t>
            </a:r>
            <a:r>
              <a:rPr lang="pt-BR" sz="2000" dirty="0" smtClean="0">
                <a:latin typeface="+mn-lt"/>
              </a:rPr>
              <a:t> de diagnóstico;</a:t>
            </a:r>
          </a:p>
          <a:p>
            <a:pPr marL="361950" lvl="1" indent="-361950" eaLnBrk="1" fontAlgn="auto" hangingPunct="1">
              <a:spcBef>
                <a:spcPts val="18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latin typeface="+mn-lt"/>
              </a:rPr>
              <a:t>Reunión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con</a:t>
            </a:r>
            <a:r>
              <a:rPr lang="pt-BR" sz="2000" dirty="0" smtClean="0">
                <a:latin typeface="+mn-lt"/>
              </a:rPr>
              <a:t> toda </a:t>
            </a:r>
            <a:r>
              <a:rPr lang="pt-BR" sz="2000" dirty="0" err="1" smtClean="0">
                <a:latin typeface="+mn-lt"/>
              </a:rPr>
              <a:t>la</a:t>
            </a:r>
            <a:r>
              <a:rPr lang="pt-BR" sz="2000" dirty="0" smtClean="0">
                <a:latin typeface="+mn-lt"/>
              </a:rPr>
              <a:t> família para </a:t>
            </a:r>
            <a:r>
              <a:rPr lang="pt-BR" sz="2000" dirty="0" err="1" smtClean="0">
                <a:latin typeface="+mn-lt"/>
              </a:rPr>
              <a:t>evaluación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del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progreso</a:t>
            </a:r>
            <a:r>
              <a:rPr lang="pt-BR" sz="2000" dirty="0" smtClean="0">
                <a:latin typeface="+mn-lt"/>
              </a:rPr>
              <a:t> </a:t>
            </a:r>
            <a:r>
              <a:rPr lang="pt-BR" sz="2000" dirty="0" err="1" smtClean="0">
                <a:latin typeface="+mn-lt"/>
              </a:rPr>
              <a:t>del</a:t>
            </a:r>
            <a:r>
              <a:rPr lang="pt-BR" sz="2000" dirty="0" smtClean="0">
                <a:latin typeface="+mn-lt"/>
              </a:rPr>
              <a:t> grupo familiar.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2316" y="472379"/>
            <a:ext cx="4757329" cy="601179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SEGUIMIEMTO Y CONTROL</a:t>
            </a:r>
          </a:p>
        </p:txBody>
      </p:sp>
    </p:spTree>
    <p:extLst>
      <p:ext uri="{BB962C8B-B14F-4D97-AF65-F5344CB8AC3E}">
        <p14:creationId xmlns:p14="http://schemas.microsoft.com/office/powerpoint/2010/main" val="18147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3505" y="1137296"/>
            <a:ext cx="4137836" cy="356768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0535" y="429370"/>
            <a:ext cx="5227592" cy="48738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 cap="all">
                <a:solidFill>
                  <a:srgbClr val="005476"/>
                </a:solidFill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2600" dirty="0">
                <a:solidFill>
                  <a:srgbClr val="0070C0"/>
                </a:solidFill>
                <a:latin typeface="+mj-lt"/>
                <a:ea typeface="+mn-ea"/>
                <a:cs typeface="Tahoma" pitchFamily="34" charset="0"/>
              </a:rPr>
              <a:t>GENERACIÓN DE CONICIMIENTO</a:t>
            </a:r>
          </a:p>
        </p:txBody>
      </p:sp>
      <p:sp>
        <p:nvSpPr>
          <p:cNvPr id="9" name="Canto dobrado 1"/>
          <p:cNvSpPr/>
          <p:nvPr/>
        </p:nvSpPr>
        <p:spPr>
          <a:xfrm>
            <a:off x="3927476" y="1506071"/>
            <a:ext cx="4813300" cy="42672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435126" y="2013856"/>
            <a:ext cx="4133291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17375E"/>
              </a:buClr>
              <a:defRPr/>
            </a:pPr>
            <a:r>
              <a:rPr lang="pt-BR" sz="2000" b="1" dirty="0" err="1" smtClean="0">
                <a:latin typeface="+mn-lt"/>
              </a:rPr>
              <a:t>Generación</a:t>
            </a:r>
            <a:r>
              <a:rPr lang="pt-BR" sz="2000" b="1" dirty="0" smtClean="0">
                <a:latin typeface="+mn-lt"/>
              </a:rPr>
              <a:t> de </a:t>
            </a:r>
            <a:r>
              <a:rPr lang="pt-BR" sz="2000" b="1" dirty="0" err="1" smtClean="0">
                <a:latin typeface="+mn-lt"/>
              </a:rPr>
              <a:t>Conocimiento</a:t>
            </a:r>
            <a:endParaRPr lang="pt-BR" sz="2000" b="1" dirty="0" smtClean="0">
              <a:latin typeface="+mn-lt"/>
            </a:endParaRPr>
          </a:p>
          <a:p>
            <a:pPr marL="361950" lvl="1" indent="-361950"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err="1" smtClean="0">
                <a:latin typeface="+mn-lt"/>
              </a:rPr>
              <a:t>Producción</a:t>
            </a:r>
            <a:r>
              <a:rPr lang="pt-BR" sz="2000" dirty="0" smtClean="0">
                <a:latin typeface="+mn-lt"/>
              </a:rPr>
              <a:t> anual de </a:t>
            </a:r>
            <a:r>
              <a:rPr lang="pt-BR" sz="2000" dirty="0" err="1" smtClean="0">
                <a:latin typeface="+mn-lt"/>
              </a:rPr>
              <a:t>conocimiento</a:t>
            </a:r>
            <a:r>
              <a:rPr lang="pt-BR" sz="2000" dirty="0" smtClean="0">
                <a:latin typeface="+mn-lt"/>
              </a:rPr>
              <a:t> relacionado a </a:t>
            </a:r>
            <a:r>
              <a:rPr lang="pt-BR" sz="2000" dirty="0" err="1" smtClean="0">
                <a:latin typeface="+mn-lt"/>
              </a:rPr>
              <a:t>las</a:t>
            </a:r>
            <a:r>
              <a:rPr lang="pt-BR" sz="2000" dirty="0" smtClean="0">
                <a:latin typeface="+mn-lt"/>
              </a:rPr>
              <a:t> empresas familiares: </a:t>
            </a:r>
            <a:r>
              <a:rPr lang="pt-BR" sz="2000" dirty="0" err="1" smtClean="0">
                <a:latin typeface="+mn-lt"/>
              </a:rPr>
              <a:t>articulos</a:t>
            </a:r>
            <a:r>
              <a:rPr lang="pt-BR" sz="2000" dirty="0" smtClean="0">
                <a:latin typeface="+mn-lt"/>
              </a:rPr>
              <a:t>, </a:t>
            </a:r>
            <a:r>
              <a:rPr lang="pt-BR" sz="2000" i="1" dirty="0" smtClean="0">
                <a:latin typeface="+mn-lt"/>
              </a:rPr>
              <a:t>cases y </a:t>
            </a:r>
            <a:r>
              <a:rPr lang="pt-BR" sz="2000" i="1" dirty="0" err="1" smtClean="0">
                <a:latin typeface="+mn-lt"/>
              </a:rPr>
              <a:t>encuestas</a:t>
            </a:r>
            <a:r>
              <a:rPr lang="pt-BR" sz="2000" dirty="0" smtClean="0">
                <a:latin typeface="+mn-lt"/>
              </a:rPr>
              <a:t>.</a:t>
            </a:r>
          </a:p>
          <a:p>
            <a:pPr marL="361950" lvl="1" indent="-361950" eaLnBrk="1" fontAlgn="auto" hangingPunct="1">
              <a:spcBef>
                <a:spcPts val="2400"/>
              </a:spcBef>
              <a:spcAft>
                <a:spcPts val="0"/>
              </a:spcAft>
              <a:buClr>
                <a:srgbClr val="005476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+mn-lt"/>
              </a:rPr>
              <a:t>Comunidade da Empresa Familiar.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5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37806" y="2299062"/>
            <a:ext cx="557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 smtClean="0">
                <a:solidFill>
                  <a:schemeClr val="tx2"/>
                </a:solidFill>
              </a:rPr>
              <a:t>Muchas</a:t>
            </a:r>
            <a:r>
              <a:rPr lang="pt-BR" sz="6000" dirty="0" smtClean="0">
                <a:solidFill>
                  <a:schemeClr val="tx2"/>
                </a:solidFill>
              </a:rPr>
              <a:t> </a:t>
            </a:r>
            <a:r>
              <a:rPr lang="pt-BR" sz="6000" dirty="0" err="1" smtClean="0">
                <a:solidFill>
                  <a:schemeClr val="tx2"/>
                </a:solidFill>
              </a:rPr>
              <a:t>Gracias</a:t>
            </a:r>
            <a:r>
              <a:rPr lang="pt-BR" sz="6000" dirty="0" smtClean="0">
                <a:solidFill>
                  <a:schemeClr val="tx2"/>
                </a:solidFill>
              </a:rPr>
              <a:t>!</a:t>
            </a:r>
            <a:endParaRPr lang="pt-BR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01651" y="2301866"/>
            <a:ext cx="8153400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Re)definición de la estrategia y modelo de gestión de la empresa, con sus proyectos estratégicos e indicadores de performance organizacional;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Acompañamiento sistemático de los proyectos y resultados;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Mejoría de los resultados económico-financieros;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Redefinición de procesos con fuerte impacto en los resultados;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Realineamiento de la estrategia comercial de la empresa;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Ampliación del horizonte de conocimiento en gestión gracias al constante contacto con nuevas herramientas y de cambio de experiencia en gestión de negocios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526" y="337427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PRINCIPALES RESULTADOS ESPERADOS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95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6035357" y="4408895"/>
            <a:ext cx="2170176" cy="8290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>
              <a:lnSpc>
                <a:spcPct val="200000"/>
              </a:lnSpc>
            </a:pPr>
            <a:r>
              <a:rPr lang="es-CO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 In-</a:t>
            </a:r>
            <a:r>
              <a:rPr lang="es-CO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es-CO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s-CO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 Colectivas</a:t>
            </a:r>
          </a:p>
          <a:p>
            <a:endParaRPr lang="pt-BR" sz="1200" b="0" dirty="0">
              <a:solidFill>
                <a:schemeClr val="tx1"/>
              </a:solidFill>
            </a:endParaRPr>
          </a:p>
          <a:p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223943" y="4926923"/>
            <a:ext cx="215771" cy="20336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400" dirty="0">
              <a:solidFill>
                <a:srgbClr val="4DAAAB"/>
              </a:solidFill>
              <a:latin typeface="+mj-lt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61260" y="337614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MODELO DE GESTIÓN DEL PAEX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223943" y="4567259"/>
            <a:ext cx="215771" cy="2033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400" dirty="0">
              <a:solidFill>
                <a:srgbClr val="4DAAAB"/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78414" y="1285875"/>
            <a:ext cx="5017370" cy="5076712"/>
            <a:chOff x="345063" y="1263553"/>
            <a:chExt cx="5218291" cy="5280009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124650" y="3387157"/>
              <a:ext cx="1657350" cy="20881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14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1400" dirty="0">
                  <a:solidFill>
                    <a:schemeClr val="bg1"/>
                  </a:solidFill>
                  <a:latin typeface="+mj-lt"/>
                </a:rPr>
              </a:br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14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14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14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14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1400" b="0" dirty="0">
                  <a:solidFill>
                    <a:schemeClr val="bg1"/>
                  </a:solidFill>
                  <a:latin typeface="+mj-lt"/>
                </a:rPr>
              </a:br>
              <a:r>
                <a:rPr lang="es-CO" sz="1400" b="0" dirty="0" smtClean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es-CO" sz="1400" b="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s-CO" sz="1400" b="0" dirty="0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es-CO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es-CO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es-CO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es-CO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es-CO" sz="1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3906004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</a:rPr>
                <a:t>INTERCA</a:t>
              </a:r>
              <a:r>
                <a:rPr lang="pt-BR" altLang="ja-JP" sz="14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674" name="Rectangle 2"/>
            <p:cNvSpPr>
              <a:spLocks noChangeArrowheads="1"/>
            </p:cNvSpPr>
            <p:nvPr/>
          </p:nvSpPr>
          <p:spPr bwMode="auto">
            <a:xfrm>
              <a:off x="345063" y="5578362"/>
              <a:ext cx="5205412" cy="965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CO" sz="1400" dirty="0" smtClean="0">
                  <a:solidFill>
                    <a:schemeClr val="bg1"/>
                  </a:solidFill>
                  <a:latin typeface="+mj-lt"/>
                </a:rPr>
                <a:t>REUNI</a:t>
              </a:r>
              <a:r>
                <a:rPr lang="es-CO" altLang="ja-JP" sz="1400" dirty="0" smtClean="0">
                  <a:solidFill>
                    <a:schemeClr val="bg1"/>
                  </a:solidFill>
                  <a:latin typeface="+mj-lt"/>
                </a:rPr>
                <a:t>ONES MENSUALES DE</a:t>
              </a:r>
              <a:br>
                <a:rPr lang="es-CO" altLang="ja-JP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s-CO" altLang="ja-JP" sz="1400" dirty="0" smtClean="0">
                  <a:solidFill>
                    <a:schemeClr val="bg1"/>
                  </a:solidFill>
                  <a:latin typeface="+mj-lt"/>
                </a:rPr>
                <a:t>SEGUIMIENTO DE RESULTADOS</a:t>
              </a:r>
              <a:br>
                <a:rPr lang="es-CO" altLang="ja-JP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s-CO" altLang="ja-JP" sz="1400" b="0" dirty="0" smtClean="0">
                  <a:solidFill>
                    <a:schemeClr val="bg1"/>
                  </a:solidFill>
                  <a:latin typeface="+mj-lt"/>
                </a:rPr>
                <a:t>Evaluación Gerencial Mensual</a:t>
              </a:r>
              <a:endParaRPr lang="es-CO" sz="14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354588" y="1263553"/>
              <a:ext cx="5205412" cy="2017713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44000" anchor="t"/>
            <a:lstStyle/>
            <a:p>
              <a:pPr algn="ctr">
                <a:defRPr/>
              </a:pPr>
              <a:r>
                <a:rPr lang="pt-BR" sz="14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2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2814890" y="3077900"/>
              <a:ext cx="265758" cy="539316"/>
              <a:chOff x="2794434" y="2667729"/>
              <a:chExt cx="325720" cy="661000"/>
            </a:xfrm>
          </p:grpSpPr>
          <p:pic>
            <p:nvPicPr>
              <p:cNvPr id="25" name="Imagem 24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 flipH="1">
                <a:off x="2794434" y="3003009"/>
                <a:ext cx="325720" cy="325720"/>
              </a:xfrm>
              <a:prstGeom prst="rect">
                <a:avLst/>
              </a:prstGeom>
            </p:spPr>
          </p:pic>
          <p:pic>
            <p:nvPicPr>
              <p:cNvPr id="26" name="Imagem 25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 flipH="1" flipV="1">
                <a:off x="2794434" y="2667729"/>
                <a:ext cx="325720" cy="325720"/>
              </a:xfrm>
              <a:prstGeom prst="rect">
                <a:avLst/>
              </a:prstGeom>
            </p:spPr>
          </p:pic>
        </p:grpSp>
        <p:grpSp>
          <p:nvGrpSpPr>
            <p:cNvPr id="30" name="Grupo 29"/>
            <p:cNvGrpSpPr/>
            <p:nvPr/>
          </p:nvGrpSpPr>
          <p:grpSpPr>
            <a:xfrm>
              <a:off x="2814890" y="5256074"/>
              <a:ext cx="265758" cy="539316"/>
              <a:chOff x="2794434" y="2667729"/>
              <a:chExt cx="325720" cy="661000"/>
            </a:xfrm>
          </p:grpSpPr>
          <p:pic>
            <p:nvPicPr>
              <p:cNvPr id="31" name="Imagem 30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 flipH="1">
                <a:off x="2794434" y="3003009"/>
                <a:ext cx="325720" cy="325720"/>
              </a:xfrm>
              <a:prstGeom prst="rect">
                <a:avLst/>
              </a:prstGeom>
            </p:spPr>
          </p:pic>
          <p:pic>
            <p:nvPicPr>
              <p:cNvPr id="32" name="Imagem 31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 flipH="1" flipV="1">
                <a:off x="2794434" y="2667729"/>
                <a:ext cx="325720" cy="325720"/>
              </a:xfrm>
              <a:prstGeom prst="rect">
                <a:avLst/>
              </a:prstGeom>
            </p:spPr>
          </p:pic>
        </p:grpSp>
        <p:grpSp>
          <p:nvGrpSpPr>
            <p:cNvPr id="33" name="Grupo 32"/>
            <p:cNvGrpSpPr/>
            <p:nvPr/>
          </p:nvGrpSpPr>
          <p:grpSpPr>
            <a:xfrm rot="5400000">
              <a:off x="3698493" y="4161571"/>
              <a:ext cx="265758" cy="539316"/>
              <a:chOff x="2794434" y="2667729"/>
              <a:chExt cx="325720" cy="661000"/>
            </a:xfrm>
          </p:grpSpPr>
          <p:pic>
            <p:nvPicPr>
              <p:cNvPr id="34" name="Imagem 33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 flipH="1">
                <a:off x="2794434" y="3003009"/>
                <a:ext cx="325720" cy="325720"/>
              </a:xfrm>
              <a:prstGeom prst="rect">
                <a:avLst/>
              </a:prstGeom>
            </p:spPr>
          </p:pic>
          <p:pic>
            <p:nvPicPr>
              <p:cNvPr id="35" name="Imagem 34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 flipH="1" flipV="1">
                <a:off x="2794434" y="2667729"/>
                <a:ext cx="325720" cy="325720"/>
              </a:xfrm>
              <a:prstGeom prst="rect">
                <a:avLst/>
              </a:prstGeom>
            </p:spPr>
          </p:pic>
        </p:grpSp>
        <p:grpSp>
          <p:nvGrpSpPr>
            <p:cNvPr id="36" name="Grupo 35"/>
            <p:cNvGrpSpPr/>
            <p:nvPr/>
          </p:nvGrpSpPr>
          <p:grpSpPr>
            <a:xfrm rot="5400000">
              <a:off x="1924240" y="4161571"/>
              <a:ext cx="265758" cy="539316"/>
              <a:chOff x="2794434" y="2667729"/>
              <a:chExt cx="325720" cy="661000"/>
            </a:xfrm>
          </p:grpSpPr>
          <p:pic>
            <p:nvPicPr>
              <p:cNvPr id="37" name="Imagem 36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 flipH="1">
                <a:off x="2794434" y="3003009"/>
                <a:ext cx="325720" cy="325720"/>
              </a:xfrm>
              <a:prstGeom prst="rect">
                <a:avLst/>
              </a:prstGeom>
            </p:spPr>
          </p:pic>
          <p:pic>
            <p:nvPicPr>
              <p:cNvPr id="38" name="Imagem 37" descr="1347912097_stock_mail-filters-appl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 flipH="1" flipV="1">
                <a:off x="2794434" y="2667729"/>
                <a:ext cx="325720" cy="325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328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501650" y="1341588"/>
            <a:ext cx="8153400" cy="1456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00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ES_tradnl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Elaboración e implementación de la planificación estratégica, en conjunto con la empresa, reevaluando individualmente su negocio.</a:t>
            </a:r>
          </a:p>
          <a:p>
            <a:pPr marL="781200" lvl="1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Desarrollo del PE - 40 horas/clase de actividades aplicadas;</a:t>
            </a:r>
          </a:p>
          <a:p>
            <a:pPr marL="781200" lvl="1" indent="-216000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Revisión del PE - 16 horas/clase de actividades aplicadas.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74321" y="324551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PROYECTO EMPRESARIAL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211184" y="3160862"/>
            <a:ext cx="5111510" cy="585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es-CO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del Contexto Actual de la Empresa</a:t>
            </a:r>
            <a:endParaRPr lang="es-CO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Imagem 27" descr="seta.png"/>
          <p:cNvPicPr>
            <a:picLocks noChangeAspect="1"/>
          </p:cNvPicPr>
          <p:nvPr/>
        </p:nvPicPr>
        <p:blipFill>
          <a:blip r:embed="rId3" cstate="print"/>
          <a:srcRect l="49347"/>
          <a:stretch>
            <a:fillRect/>
          </a:stretch>
        </p:blipFill>
        <p:spPr>
          <a:xfrm>
            <a:off x="726566" y="2904830"/>
            <a:ext cx="969236" cy="570809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1211184" y="4027992"/>
            <a:ext cx="5111510" cy="585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es-CO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Ideología Empresarial – Valores, Negocio, Misión, Visión </a:t>
            </a:r>
            <a:endParaRPr lang="es-CO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" name="Imagem 32" descr="seta.png"/>
          <p:cNvPicPr>
            <a:picLocks noChangeAspect="1"/>
          </p:cNvPicPr>
          <p:nvPr/>
        </p:nvPicPr>
        <p:blipFill>
          <a:blip r:embed="rId3" cstate="print"/>
          <a:srcRect l="49347"/>
          <a:stretch>
            <a:fillRect/>
          </a:stretch>
        </p:blipFill>
        <p:spPr>
          <a:xfrm>
            <a:off x="726566" y="3771960"/>
            <a:ext cx="969236" cy="570809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1211184" y="4895122"/>
            <a:ext cx="5111510" cy="585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es-CO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Direccionadores de la Estrategia – Posicionamiento, </a:t>
            </a:r>
          </a:p>
          <a:p>
            <a:pPr marL="457200" lvl="2"/>
            <a:r>
              <a:rPr lang="es-CO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 de la Visión, Análisis Externa e Interna</a:t>
            </a:r>
            <a:endParaRPr lang="es-CO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Imagem 35" descr="seta.png"/>
          <p:cNvPicPr>
            <a:picLocks noChangeAspect="1"/>
          </p:cNvPicPr>
          <p:nvPr/>
        </p:nvPicPr>
        <p:blipFill>
          <a:blip r:embed="rId3" cstate="print"/>
          <a:srcRect l="49347"/>
          <a:stretch>
            <a:fillRect/>
          </a:stretch>
        </p:blipFill>
        <p:spPr>
          <a:xfrm>
            <a:off x="726566" y="4639090"/>
            <a:ext cx="969236" cy="570809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1211184" y="5762252"/>
            <a:ext cx="5111510" cy="585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es-CO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 la Estrategia -  SWOT, Mapa Estratégico, Painel de Bordo e Iniciativas Estratégicas y Contrato de Resultados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Imagem 38" descr="seta.png"/>
          <p:cNvPicPr>
            <a:picLocks noChangeAspect="1"/>
          </p:cNvPicPr>
          <p:nvPr/>
        </p:nvPicPr>
        <p:blipFill>
          <a:blip r:embed="rId3" cstate="print"/>
          <a:srcRect l="49347"/>
          <a:stretch>
            <a:fillRect/>
          </a:stretch>
        </p:blipFill>
        <p:spPr>
          <a:xfrm>
            <a:off x="726566" y="5506220"/>
            <a:ext cx="969236" cy="57080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456817" y="3809049"/>
            <a:ext cx="2198233" cy="2220234"/>
            <a:chOff x="345063" y="1276432"/>
            <a:chExt cx="5214937" cy="526713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124650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 err="1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3893125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INTERCA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345063" y="5578362"/>
              <a:ext cx="5205412" cy="965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REUNIONES MENSUALES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DE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SEGUIMIENTO DE LOS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RESULTADOS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Evaluaciones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Gerenciales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Mensuales</a:t>
              </a:r>
              <a:endParaRPr lang="pt-BR" sz="7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354588" y="1276432"/>
              <a:ext cx="5205412" cy="2017713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01651" y="1509713"/>
            <a:ext cx="8153400" cy="20108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Reuniones mensuales de acompañamiento de los resultados y verificación de los indicadores basada en los conceptos del BSC – </a:t>
            </a:r>
            <a:r>
              <a:rPr lang="es-CO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Balanced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s-CO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Scorecard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involucrando todas las áreas responsables por los resultados de la empresa;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Utilización libre y opcional del aplicativo “Painel de Bordo”, de la empresa </a:t>
            </a:r>
            <a:r>
              <a:rPr lang="es-CO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ControlCorp</a:t>
            </a: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o similar adoptado por la empresa;</a:t>
            </a:r>
          </a:p>
          <a:p>
            <a:pPr marL="324000" indent="-216000" algn="just">
              <a:spcBef>
                <a:spcPts val="1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12 encuentros mensuales de 4h/clase, totalizando 48h/clase.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8193" y="363924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dirty="0" err="1">
                <a:solidFill>
                  <a:srgbClr val="0070C0"/>
                </a:solidFill>
                <a:latin typeface="+mj-lt"/>
                <a:cs typeface="Tahoma" pitchFamily="34" charset="0"/>
              </a:rPr>
              <a:t>E</a:t>
            </a:r>
            <a:r>
              <a:rPr lang="es-CO" sz="2600" b="1" dirty="0" err="1" smtClean="0">
                <a:solidFill>
                  <a:srgbClr val="0070C0"/>
                </a:solidFill>
                <a:latin typeface="+mj-lt"/>
                <a:cs typeface="Tahoma" pitchFamily="34" charset="0"/>
              </a:rPr>
              <a:t>GMs</a:t>
            </a: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 – EVALUACIONES GERENCIALES MENSUALES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6456817" y="3809049"/>
            <a:ext cx="2198233" cy="2220234"/>
            <a:chOff x="345063" y="1276432"/>
            <a:chExt cx="5214937" cy="526713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2124651" y="3387157"/>
              <a:ext cx="1657351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 err="1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893124" y="3387157"/>
              <a:ext cx="1657351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INTERCA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345063" y="5578362"/>
              <a:ext cx="5205412" cy="965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REUNIONES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MENSUALES DE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SEGUIMIENTO DE LOS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RESULTADOS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b="0" dirty="0" err="1" smtClean="0">
                  <a:solidFill>
                    <a:schemeClr val="bg1"/>
                  </a:solidFill>
                  <a:latin typeface="+mj-lt"/>
                </a:rPr>
                <a:t>Evaluación</a:t>
              </a:r>
              <a:r>
                <a:rPr lang="pt-BR" altLang="ja-JP" sz="700" b="0" dirty="0" smtClean="0">
                  <a:solidFill>
                    <a:schemeClr val="bg1"/>
                  </a:solidFill>
                  <a:latin typeface="+mj-lt"/>
                </a:rPr>
                <a:t> Gerencial </a:t>
              </a:r>
              <a:r>
                <a:rPr lang="pt-BR" altLang="ja-JP" sz="700" b="0" dirty="0" err="1" smtClean="0">
                  <a:solidFill>
                    <a:schemeClr val="bg1"/>
                  </a:solidFill>
                  <a:latin typeface="+mj-lt"/>
                </a:rPr>
                <a:t>Mensual</a:t>
              </a:r>
              <a:endParaRPr lang="pt-BR" sz="7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>
              <a:off x="354588" y="1276432"/>
              <a:ext cx="5205412" cy="2017713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446" t="10606" r="4546" b="8062"/>
          <a:stretch/>
        </p:blipFill>
        <p:spPr bwMode="auto">
          <a:xfrm>
            <a:off x="686707" y="1297930"/>
            <a:ext cx="7770586" cy="50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7385" y="350676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TABLA</a:t>
            </a: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 DE INDICADORES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501650" y="1398949"/>
            <a:ext cx="8149385" cy="1456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000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20000"/>
              <a:defRPr/>
            </a:pPr>
            <a:r>
              <a:rPr lang="pt-BR" dirty="0" smtClean="0">
                <a:solidFill>
                  <a:srgbClr val="E59609"/>
                </a:solidFill>
                <a:latin typeface="+mj-lt"/>
              </a:rPr>
              <a:t>CAPACITACIÓN</a:t>
            </a:r>
          </a:p>
          <a:p>
            <a:pPr marL="324000" indent="-216000" algn="just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Base conceptual en los campos de la gestión esenciales para la gestión del negocio;</a:t>
            </a:r>
          </a:p>
          <a:p>
            <a:pPr marL="324000" indent="-216000" algn="just">
              <a:spcBef>
                <a:spcPts val="1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s-CO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 módulos de 16h/clase, totalizando 96h/clase, 3 participantes por empresa.</a:t>
            </a:r>
            <a:endParaRPr lang="es-CO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714241" y="2847050"/>
            <a:ext cx="957098" cy="9762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 smtClean="0">
                <a:solidFill>
                  <a:schemeClr val="bg1"/>
                </a:solidFill>
              </a:rPr>
              <a:t>ESTRATEGIA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921290" y="3342614"/>
            <a:ext cx="1016470" cy="10368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>
                <a:solidFill>
                  <a:schemeClr val="bg1"/>
                </a:solidFill>
              </a:rPr>
              <a:t>MARKETING</a:t>
            </a:r>
            <a:endParaRPr lang="pt-BR" sz="900" dirty="0"/>
          </a:p>
        </p:txBody>
      </p:sp>
      <p:sp>
        <p:nvSpPr>
          <p:cNvPr id="22" name="Elipse 21"/>
          <p:cNvSpPr/>
          <p:nvPr/>
        </p:nvSpPr>
        <p:spPr>
          <a:xfrm>
            <a:off x="3921290" y="4732963"/>
            <a:ext cx="957098" cy="9762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 smtClean="0">
                <a:solidFill>
                  <a:schemeClr val="bg1"/>
                </a:solidFill>
              </a:rPr>
              <a:t>GESTIÓN </a:t>
            </a:r>
            <a:r>
              <a:rPr lang="pt-BR" sz="900" dirty="0">
                <a:solidFill>
                  <a:schemeClr val="bg1"/>
                </a:solidFill>
              </a:rPr>
              <a:t>DE </a:t>
            </a:r>
            <a:r>
              <a:rPr lang="pt-BR" sz="900" dirty="0" smtClean="0">
                <a:solidFill>
                  <a:schemeClr val="bg1"/>
                </a:solidFill>
              </a:rPr>
              <a:t>PERSONAS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688840" y="5344212"/>
            <a:ext cx="1001910" cy="100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 smtClean="0">
                <a:solidFill>
                  <a:schemeClr val="bg1"/>
                </a:solidFill>
              </a:rPr>
              <a:t>GESTIÓN DE PROCESOS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440961" y="4716029"/>
            <a:ext cx="957098" cy="9762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 smtClean="0">
                <a:solidFill>
                  <a:schemeClr val="bg1"/>
                </a:solidFill>
              </a:rPr>
              <a:t>GESTIÓN DE PROYECTOS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1440961" y="3377775"/>
            <a:ext cx="957098" cy="9762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dirty="0" smtClean="0">
                <a:solidFill>
                  <a:schemeClr val="bg1"/>
                </a:solidFill>
              </a:rPr>
              <a:t>FINANZAS</a:t>
            </a:r>
            <a:endParaRPr lang="pt-BR" sz="9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401824" y="4236095"/>
            <a:ext cx="148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INCREMENTO DE COMPETITIVIDAD Y DE RESULTADOS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61260" y="363739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CONOCIMIENTO - PDD BÁSICO/PDD AVANZADO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51" name="Imagem 50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4207344" y="4329084"/>
            <a:ext cx="384991" cy="384991"/>
          </a:xfrm>
          <a:prstGeom prst="rect">
            <a:avLst/>
          </a:prstGeom>
        </p:spPr>
      </p:pic>
      <p:pic>
        <p:nvPicPr>
          <p:cNvPr id="52" name="Imagem 51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H="1">
            <a:off x="1727015" y="4341962"/>
            <a:ext cx="384991" cy="384991"/>
          </a:xfrm>
          <a:prstGeom prst="rect">
            <a:avLst/>
          </a:prstGeom>
        </p:spPr>
      </p:pic>
      <p:pic>
        <p:nvPicPr>
          <p:cNvPr id="53" name="Imagem 52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00000" flipH="1">
            <a:off x="3730891" y="5589137"/>
            <a:ext cx="384991" cy="384991"/>
          </a:xfrm>
          <a:prstGeom prst="rect">
            <a:avLst/>
          </a:prstGeom>
        </p:spPr>
      </p:pic>
      <p:pic>
        <p:nvPicPr>
          <p:cNvPr id="54" name="Imagem 53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00000" flipH="1">
            <a:off x="2208784" y="5589137"/>
            <a:ext cx="384991" cy="384991"/>
          </a:xfrm>
          <a:prstGeom prst="rect">
            <a:avLst/>
          </a:prstGeom>
        </p:spPr>
      </p:pic>
      <p:pic>
        <p:nvPicPr>
          <p:cNvPr id="55" name="Imagem 54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00000">
            <a:off x="3730299" y="3116933"/>
            <a:ext cx="384991" cy="384991"/>
          </a:xfrm>
          <a:prstGeom prst="rect">
            <a:avLst/>
          </a:prstGeom>
        </p:spPr>
      </p:pic>
      <p:pic>
        <p:nvPicPr>
          <p:cNvPr id="56" name="Imagem 55" descr="1347912097_stock_mail-filters-app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00000">
            <a:off x="2232580" y="3143343"/>
            <a:ext cx="384991" cy="384991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6456817" y="3821928"/>
            <a:ext cx="2198233" cy="2207355"/>
            <a:chOff x="345063" y="1276432"/>
            <a:chExt cx="5214937" cy="5236576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124650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TUTORÍA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57763" y="3387157"/>
              <a:ext cx="1655762" cy="208814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CONOCIMIENTO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b="0" dirty="0" smtClean="0">
                  <a:solidFill>
                    <a:schemeClr val="bg1"/>
                  </a:solidFill>
                  <a:latin typeface="+mj-lt"/>
                </a:rPr>
                <a:t>PDD Básico</a:t>
              </a: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>
                  <a:solidFill>
                    <a:schemeClr val="bg1"/>
                  </a:solidFill>
                  <a:latin typeface="+mj-lt"/>
                </a:rPr>
                <a:t>PDD</a:t>
              </a:r>
              <a:br>
                <a:rPr lang="pt-BR" sz="700" b="0" dirty="0">
                  <a:solidFill>
                    <a:schemeClr val="bg1"/>
                  </a:solidFill>
                  <a:latin typeface="+mj-lt"/>
                </a:rPr>
              </a:br>
              <a:r>
                <a:rPr lang="pt-BR" sz="700" b="0" dirty="0" err="1" smtClean="0">
                  <a:solidFill>
                    <a:schemeClr val="bg1"/>
                  </a:solidFill>
                  <a:latin typeface="+mj-lt"/>
                </a:rPr>
                <a:t>Avanzado</a:t>
              </a: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/>
              </a:r>
              <a:br>
                <a:rPr lang="pt-BR" sz="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</a:br>
              <a:endParaRPr lang="pt-BR" sz="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3893125" y="3387157"/>
              <a:ext cx="1657350" cy="208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INTERC</a:t>
              </a:r>
              <a:r>
                <a:rPr lang="pt-BR" sz="700" dirty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MBIO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345063" y="5547809"/>
              <a:ext cx="5205411" cy="9651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REUNIONES</a:t>
              </a: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 MENSUALES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DE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smtClean="0">
                  <a:solidFill>
                    <a:schemeClr val="bg1"/>
                  </a:solidFill>
                  <a:latin typeface="+mj-lt"/>
                </a:rPr>
                <a:t>SEGUIMIENTO DE LOS </a:t>
              </a:r>
              <a:r>
                <a:rPr lang="pt-BR" altLang="ja-JP" sz="700" dirty="0">
                  <a:solidFill>
                    <a:schemeClr val="bg1"/>
                  </a:solidFill>
                  <a:latin typeface="+mj-lt"/>
                </a:rPr>
                <a:t>RESULTADOS</a:t>
              </a:r>
              <a:br>
                <a:rPr lang="pt-BR" altLang="ja-JP" sz="700" dirty="0">
                  <a:solidFill>
                    <a:schemeClr val="bg1"/>
                  </a:solidFill>
                  <a:latin typeface="+mj-lt"/>
                </a:rPr>
              </a:br>
              <a:r>
                <a:rPr lang="pt-BR" altLang="ja-JP" sz="700" dirty="0" err="1" smtClean="0">
                  <a:solidFill>
                    <a:schemeClr val="bg1"/>
                  </a:solidFill>
                  <a:latin typeface="+mj-lt"/>
                </a:rPr>
                <a:t>Evaluación</a:t>
              </a:r>
              <a:r>
                <a:rPr lang="pt-BR" altLang="ja-JP" sz="700" b="0" dirty="0" smtClean="0">
                  <a:solidFill>
                    <a:schemeClr val="bg1"/>
                  </a:solidFill>
                  <a:latin typeface="+mj-lt"/>
                </a:rPr>
                <a:t> Gerencial </a:t>
              </a:r>
              <a:r>
                <a:rPr lang="pt-BR" altLang="ja-JP" sz="700" b="0" dirty="0" err="1" smtClean="0">
                  <a:solidFill>
                    <a:schemeClr val="bg1"/>
                  </a:solidFill>
                  <a:latin typeface="+mj-lt"/>
                </a:rPr>
                <a:t>Mensual</a:t>
              </a:r>
              <a:endParaRPr lang="pt-BR" sz="7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AutoShape 3"/>
            <p:cNvSpPr>
              <a:spLocks noChangeArrowheads="1"/>
            </p:cNvSpPr>
            <p:nvPr/>
          </p:nvSpPr>
          <p:spPr bwMode="auto">
            <a:xfrm>
              <a:off x="354588" y="1276432"/>
              <a:ext cx="5205412" cy="2017712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algn="ctr">
                <a:defRPr/>
              </a:pPr>
              <a:r>
                <a:rPr lang="pt-BR" sz="700" dirty="0" smtClean="0">
                  <a:solidFill>
                    <a:schemeClr val="bg1"/>
                  </a:solidFill>
                  <a:latin typeface="+mj-lt"/>
                </a:rPr>
                <a:t>PROYECTO EMPRESARIAL</a:t>
              </a:r>
              <a:endParaRPr lang="pt-BR" sz="7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18547</TotalTime>
  <Words>1586</Words>
  <Application>Microsoft Office PowerPoint</Application>
  <PresentationFormat>Apresentação na tela (4:3)</PresentationFormat>
  <Paragraphs>265</Paragraphs>
  <Slides>33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Tema do Office</vt:lpstr>
      <vt:lpstr>Personalizar design</vt:lpstr>
      <vt:lpstr>1_Tema do Office</vt:lpstr>
      <vt:lpstr>Apresentação do PowerPoint</vt:lpstr>
      <vt:lpstr>Paex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PCS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Pda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Iane Carla de Faria Aguiar</dc:creator>
  <cp:lastModifiedBy>Felipe Camossa Saldanha Fragelli</cp:lastModifiedBy>
  <cp:revision>306</cp:revision>
  <dcterms:created xsi:type="dcterms:W3CDTF">2012-08-01T18:02:57Z</dcterms:created>
  <dcterms:modified xsi:type="dcterms:W3CDTF">2017-06-07T11:46:07Z</dcterms:modified>
</cp:coreProperties>
</file>