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55"/>
  </p:notesMasterIdLst>
  <p:handoutMasterIdLst>
    <p:handoutMasterId r:id="rId56"/>
  </p:handoutMasterIdLst>
  <p:sldIdLst>
    <p:sldId id="267" r:id="rId3"/>
    <p:sldId id="371" r:id="rId4"/>
    <p:sldId id="441" r:id="rId5"/>
    <p:sldId id="442" r:id="rId6"/>
    <p:sldId id="433" r:id="rId7"/>
    <p:sldId id="455" r:id="rId8"/>
    <p:sldId id="365" r:id="rId9"/>
    <p:sldId id="432" r:id="rId10"/>
    <p:sldId id="383" r:id="rId11"/>
    <p:sldId id="405" r:id="rId12"/>
    <p:sldId id="406" r:id="rId13"/>
    <p:sldId id="436" r:id="rId14"/>
    <p:sldId id="430" r:id="rId15"/>
    <p:sldId id="431" r:id="rId16"/>
    <p:sldId id="413" r:id="rId17"/>
    <p:sldId id="384" r:id="rId18"/>
    <p:sldId id="386" r:id="rId19"/>
    <p:sldId id="388" r:id="rId20"/>
    <p:sldId id="389" r:id="rId21"/>
    <p:sldId id="391" r:id="rId22"/>
    <p:sldId id="401" r:id="rId23"/>
    <p:sldId id="440" r:id="rId24"/>
    <p:sldId id="398" r:id="rId25"/>
    <p:sldId id="400" r:id="rId26"/>
    <p:sldId id="402" r:id="rId27"/>
    <p:sldId id="403" r:id="rId28"/>
    <p:sldId id="306" r:id="rId29"/>
    <p:sldId id="363" r:id="rId30"/>
    <p:sldId id="352" r:id="rId31"/>
    <p:sldId id="408" r:id="rId32"/>
    <p:sldId id="407" r:id="rId33"/>
    <p:sldId id="437" r:id="rId34"/>
    <p:sldId id="438" r:id="rId35"/>
    <p:sldId id="439" r:id="rId36"/>
    <p:sldId id="448" r:id="rId37"/>
    <p:sldId id="409" r:id="rId38"/>
    <p:sldId id="414" r:id="rId39"/>
    <p:sldId id="318" r:id="rId40"/>
    <p:sldId id="412" r:id="rId41"/>
    <p:sldId id="444" r:id="rId42"/>
    <p:sldId id="415" r:id="rId43"/>
    <p:sldId id="416" r:id="rId44"/>
    <p:sldId id="417" r:id="rId45"/>
    <p:sldId id="418" r:id="rId46"/>
    <p:sldId id="419" r:id="rId47"/>
    <p:sldId id="445" r:id="rId48"/>
    <p:sldId id="446" r:id="rId49"/>
    <p:sldId id="447" r:id="rId50"/>
    <p:sldId id="427" r:id="rId51"/>
    <p:sldId id="449" r:id="rId52"/>
    <p:sldId id="453" r:id="rId53"/>
    <p:sldId id="454" r:id="rId5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D"/>
    <a:srgbClr val="17375E"/>
    <a:srgbClr val="006600"/>
    <a:srgbClr val="866244"/>
    <a:srgbClr val="0070C0"/>
    <a:srgbClr val="10253F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7691" autoAdjust="0"/>
  </p:normalViewPr>
  <p:slideViewPr>
    <p:cSldViewPr snapToGrid="0" snapToObjects="1" showGuides="1">
      <p:cViewPr>
        <p:scale>
          <a:sx n="100" d="100"/>
          <a:sy n="100" d="100"/>
        </p:scale>
        <p:origin x="-498" y="528"/>
      </p:cViewPr>
      <p:guideLst>
        <p:guide orient="horz" pos="4259"/>
        <p:guide orient="horz" pos="4013"/>
        <p:guide orient="horz" pos="824"/>
        <p:guide pos="567"/>
        <p:guide pos="53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68"/>
    </p:cViewPr>
  </p:sorterViewPr>
  <p:notesViewPr>
    <p:cSldViewPr snapToGrid="0" snapToObjects="1" showGuides="1">
      <p:cViewPr varScale="1">
        <p:scale>
          <a:sx n="61" d="100"/>
          <a:sy n="61" d="100"/>
        </p:scale>
        <p:origin x="-292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54B1C-563E-4938-AFE5-E0707B65CF26}" type="doc">
      <dgm:prSet loTypeId="urn:microsoft.com/office/officeart/2009/3/layout/CircleRelationship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ADEBB2E-0875-4089-BFCE-F30E1781E4C5}">
      <dgm:prSet phldrT="[Texto]" custT="1"/>
      <dgm:spPr/>
      <dgm:t>
        <a:bodyPr/>
        <a:lstStyle/>
        <a:p>
          <a:r>
            <a:rPr lang="es-PY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Estrategia</a:t>
          </a:r>
          <a:endParaRPr lang="es-PY" sz="2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103B7D-9293-4B16-9420-B766885978B8}" type="parTrans" cxnId="{BE6EF0E2-900C-4252-B937-B8C662B3DFA9}">
      <dgm:prSet/>
      <dgm:spPr/>
      <dgm:t>
        <a:bodyPr/>
        <a:lstStyle/>
        <a:p>
          <a:endParaRPr lang="pt-BR" sz="1800"/>
        </a:p>
      </dgm:t>
    </dgm:pt>
    <dgm:pt modelId="{95753DF8-64BE-4236-A190-7BE28919E3A8}" type="sibTrans" cxnId="{BE6EF0E2-900C-4252-B937-B8C662B3DFA9}">
      <dgm:prSet/>
      <dgm:spPr/>
      <dgm:t>
        <a:bodyPr/>
        <a:lstStyle/>
        <a:p>
          <a:endParaRPr lang="pt-BR" sz="1800"/>
        </a:p>
      </dgm:t>
    </dgm:pt>
    <dgm:pt modelId="{5869A94C-53EA-4D28-9E05-D56242F9893A}">
      <dgm:prSet phldrT="[Texto]" custT="1"/>
      <dgm:spPr/>
      <dgm:t>
        <a:bodyPr/>
        <a:lstStyle/>
        <a:p>
          <a:r>
            <a: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Competidores</a:t>
          </a:r>
          <a:endParaRPr lang="pt-BR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3938BE-02AE-4CFF-B632-921560B995E8}" type="parTrans" cxnId="{80B1DE2B-8240-4063-9509-8AA69CBF15CD}">
      <dgm:prSet/>
      <dgm:spPr/>
      <dgm:t>
        <a:bodyPr/>
        <a:lstStyle/>
        <a:p>
          <a:endParaRPr lang="pt-BR" sz="1800"/>
        </a:p>
      </dgm:t>
    </dgm:pt>
    <dgm:pt modelId="{29B0AF12-8C5C-4DD5-9E71-C07B10CEE303}" type="sibTrans" cxnId="{80B1DE2B-8240-4063-9509-8AA69CBF15CD}">
      <dgm:prSet/>
      <dgm:spPr/>
      <dgm:t>
        <a:bodyPr/>
        <a:lstStyle/>
        <a:p>
          <a:endParaRPr lang="pt-BR" sz="1800"/>
        </a:p>
      </dgm:t>
    </dgm:pt>
    <dgm:pt modelId="{EC7C2D45-F4B7-496B-B456-66AADC2D5F8C}">
      <dgm:prSet phldrT="[Texto]" custT="1"/>
      <dgm:spPr/>
      <dgm:t>
        <a:bodyPr/>
        <a:lstStyle/>
        <a:p>
          <a:r>
            <a:rPr lang="pt-B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Demanda</a:t>
          </a:r>
          <a:endParaRPr lang="pt-B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C54245-4AE7-47DF-BA9F-5C1883227E38}" type="parTrans" cxnId="{CCC87088-2525-4FB1-AC4B-9C9C292FCDFD}">
      <dgm:prSet/>
      <dgm:spPr/>
      <dgm:t>
        <a:bodyPr/>
        <a:lstStyle/>
        <a:p>
          <a:endParaRPr lang="pt-BR" sz="1800"/>
        </a:p>
      </dgm:t>
    </dgm:pt>
    <dgm:pt modelId="{4283BEE2-E1A6-492A-BFCA-2280F0C41AEB}" type="sibTrans" cxnId="{CCC87088-2525-4FB1-AC4B-9C9C292FCDFD}">
      <dgm:prSet/>
      <dgm:spPr/>
      <dgm:t>
        <a:bodyPr/>
        <a:lstStyle/>
        <a:p>
          <a:endParaRPr lang="pt-BR" sz="1800"/>
        </a:p>
      </dgm:t>
    </dgm:pt>
    <dgm:pt modelId="{1A3E4DDE-930E-4801-A465-4D858AC8CB83}">
      <dgm:prSet custT="1"/>
      <dgm:spPr/>
      <dgm:t>
        <a:bodyPr/>
        <a:lstStyle/>
        <a:p>
          <a:r>
            <a:rPr lang="es-PY" sz="16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Superación Relacional</a:t>
          </a:r>
          <a:endParaRPr lang="es-PY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460B00-6CFA-42AF-BF8D-B5DA5557A278}" type="parTrans" cxnId="{3FFF6D92-C897-4EE7-BB8B-F23B1FD0AAE5}">
      <dgm:prSet/>
      <dgm:spPr/>
      <dgm:t>
        <a:bodyPr/>
        <a:lstStyle/>
        <a:p>
          <a:endParaRPr lang="pt-BR" sz="1800"/>
        </a:p>
      </dgm:t>
    </dgm:pt>
    <dgm:pt modelId="{E5A7A4A9-35F5-4333-88D7-87C69D6888DC}" type="sibTrans" cxnId="{3FFF6D92-C897-4EE7-BB8B-F23B1FD0AAE5}">
      <dgm:prSet/>
      <dgm:spPr/>
      <dgm:t>
        <a:bodyPr/>
        <a:lstStyle/>
        <a:p>
          <a:endParaRPr lang="pt-BR" sz="1800"/>
        </a:p>
      </dgm:t>
    </dgm:pt>
    <dgm:pt modelId="{556E7894-C445-4495-A40C-788057B6A2F9}" type="pres">
      <dgm:prSet presAssocID="{F3354B1C-563E-4938-AFE5-E0707B65CF26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4DFF00A3-8D87-45E2-8230-1C2A9BDADD4F}" type="pres">
      <dgm:prSet presAssocID="{2ADEBB2E-0875-4089-BFCE-F30E1781E4C5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pt-BR"/>
        </a:p>
      </dgm:t>
    </dgm:pt>
    <dgm:pt modelId="{7F850113-B007-4C6F-84FB-29C9EC4028D5}" type="pres">
      <dgm:prSet presAssocID="{2ADEBB2E-0875-4089-BFCE-F30E1781E4C5}" presName="Accent1" presStyleLbl="node1" presStyleIdx="0" presStyleCnt="15"/>
      <dgm:spPr/>
    </dgm:pt>
    <dgm:pt modelId="{8331CDA0-8212-448A-A0B8-308681CE4FA4}" type="pres">
      <dgm:prSet presAssocID="{2ADEBB2E-0875-4089-BFCE-F30E1781E4C5}" presName="Accent2" presStyleLbl="node1" presStyleIdx="1" presStyleCnt="15"/>
      <dgm:spPr/>
    </dgm:pt>
    <dgm:pt modelId="{636651D3-61DF-471B-BCA0-7AEEBB1399EB}" type="pres">
      <dgm:prSet presAssocID="{2ADEBB2E-0875-4089-BFCE-F30E1781E4C5}" presName="Accent3" presStyleLbl="node1" presStyleIdx="2" presStyleCnt="15"/>
      <dgm:spPr/>
    </dgm:pt>
    <dgm:pt modelId="{7365C0DC-83ED-4F7A-998F-B7431CB7AACB}" type="pres">
      <dgm:prSet presAssocID="{2ADEBB2E-0875-4089-BFCE-F30E1781E4C5}" presName="Accent4" presStyleLbl="node1" presStyleIdx="3" presStyleCnt="15" custLinFactNeighborX="-67944" custLinFactNeighborY="-76272"/>
      <dgm:spPr/>
    </dgm:pt>
    <dgm:pt modelId="{5A96A6B4-C48F-4993-BBC4-DBF8BDEBAACC}" type="pres">
      <dgm:prSet presAssocID="{2ADEBB2E-0875-4089-BFCE-F30E1781E4C5}" presName="Accent5" presStyleLbl="node1" presStyleIdx="4" presStyleCnt="15"/>
      <dgm:spPr/>
    </dgm:pt>
    <dgm:pt modelId="{3CC8499B-8206-4225-BA0C-7C6D86A45802}" type="pres">
      <dgm:prSet presAssocID="{2ADEBB2E-0875-4089-BFCE-F30E1781E4C5}" presName="Accent6" presStyleLbl="node1" presStyleIdx="5" presStyleCnt="15"/>
      <dgm:spPr/>
    </dgm:pt>
    <dgm:pt modelId="{213EE2CA-08E8-40EE-8388-DE3AC2705F1A}" type="pres">
      <dgm:prSet presAssocID="{5869A94C-53EA-4D28-9E05-D56242F9893A}" presName="Child1" presStyleLbl="node1" presStyleIdx="6" presStyleCnt="15" custScaleX="159300" custScaleY="150324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F388129A-3CFA-410A-BBD3-59D6BE052495}" type="pres">
      <dgm:prSet presAssocID="{5869A94C-53EA-4D28-9E05-D56242F9893A}" presName="Accent7" presStyleCnt="0"/>
      <dgm:spPr/>
    </dgm:pt>
    <dgm:pt modelId="{97F41077-CBA5-4B98-9438-A70CCEE25FAD}" type="pres">
      <dgm:prSet presAssocID="{5869A94C-53EA-4D28-9E05-D56242F9893A}" presName="AccentHold1" presStyleLbl="node1" presStyleIdx="7" presStyleCnt="15"/>
      <dgm:spPr/>
    </dgm:pt>
    <dgm:pt modelId="{461654E9-CCD0-4937-8D53-098AF4CE6DC8}" type="pres">
      <dgm:prSet presAssocID="{5869A94C-53EA-4D28-9E05-D56242F9893A}" presName="Accent8" presStyleCnt="0"/>
      <dgm:spPr/>
    </dgm:pt>
    <dgm:pt modelId="{E5836C75-0753-41E0-BD47-8E258541E483}" type="pres">
      <dgm:prSet presAssocID="{5869A94C-53EA-4D28-9E05-D56242F9893A}" presName="AccentHold2" presStyleLbl="node1" presStyleIdx="8" presStyleCnt="15"/>
      <dgm:spPr/>
    </dgm:pt>
    <dgm:pt modelId="{E6A53A15-2A14-48FC-9D39-BBDC899743B7}" type="pres">
      <dgm:prSet presAssocID="{EC7C2D45-F4B7-496B-B456-66AADC2D5F8C}" presName="Child2" presStyleLbl="node1" presStyleIdx="9" presStyleCnt="15" custScaleX="153886" custScaleY="150368" custLinFactNeighborX="-87368" custLinFactNeighborY="-13875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F63C8D44-1915-4D3E-85C5-6B6ECE573CBA}" type="pres">
      <dgm:prSet presAssocID="{EC7C2D45-F4B7-496B-B456-66AADC2D5F8C}" presName="Accent9" presStyleCnt="0"/>
      <dgm:spPr/>
    </dgm:pt>
    <dgm:pt modelId="{5AC84CFD-5D44-4700-B211-C89B80ED8E7B}" type="pres">
      <dgm:prSet presAssocID="{EC7C2D45-F4B7-496B-B456-66AADC2D5F8C}" presName="AccentHold1" presStyleLbl="node1" presStyleIdx="10" presStyleCnt="15" custLinFactX="-300000" custLinFactY="300000" custLinFactNeighborX="-334359" custLinFactNeighborY="377673"/>
      <dgm:spPr/>
    </dgm:pt>
    <dgm:pt modelId="{46E39CFC-7996-4F2B-AE0B-D41558059824}" type="pres">
      <dgm:prSet presAssocID="{EC7C2D45-F4B7-496B-B456-66AADC2D5F8C}" presName="Accent10" presStyleCnt="0"/>
      <dgm:spPr/>
    </dgm:pt>
    <dgm:pt modelId="{7AB8BB9E-24BE-407F-B6F0-A1A959E2C011}" type="pres">
      <dgm:prSet presAssocID="{EC7C2D45-F4B7-496B-B456-66AADC2D5F8C}" presName="AccentHold2" presStyleLbl="node1" presStyleIdx="11" presStyleCnt="15"/>
      <dgm:spPr/>
    </dgm:pt>
    <dgm:pt modelId="{1229A30D-B27D-4B12-8DE1-FC56C53873F2}" type="pres">
      <dgm:prSet presAssocID="{EC7C2D45-F4B7-496B-B456-66AADC2D5F8C}" presName="Accent11" presStyleCnt="0"/>
      <dgm:spPr/>
    </dgm:pt>
    <dgm:pt modelId="{EBE74527-2746-43E2-B195-B3F8214719BE}" type="pres">
      <dgm:prSet presAssocID="{EC7C2D45-F4B7-496B-B456-66AADC2D5F8C}" presName="AccentHold3" presStyleLbl="node1" presStyleIdx="12" presStyleCnt="15"/>
      <dgm:spPr/>
    </dgm:pt>
    <dgm:pt modelId="{4895BD41-7E79-4D36-A10C-79501FB01EDA}" type="pres">
      <dgm:prSet presAssocID="{1A3E4DDE-930E-4801-A465-4D858AC8CB83}" presName="Child3" presStyleLbl="node1" presStyleIdx="13" presStyleCnt="15" custScaleX="159365" custScaleY="145673" custLinFactX="-40351" custLinFactNeighborX="-100000" custLinFactNeighborY="-7906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9414706A-5990-42F0-B4F0-7A860A6BFFE9}" type="pres">
      <dgm:prSet presAssocID="{1A3E4DDE-930E-4801-A465-4D858AC8CB83}" presName="Accent12" presStyleCnt="0"/>
      <dgm:spPr/>
    </dgm:pt>
    <dgm:pt modelId="{EBACF301-8AE0-4654-B489-B266983CD17C}" type="pres">
      <dgm:prSet presAssocID="{1A3E4DDE-930E-4801-A465-4D858AC8CB83}" presName="AccentHold1" presStyleLbl="node1" presStyleIdx="14" presStyleCnt="15"/>
      <dgm:spPr/>
    </dgm:pt>
  </dgm:ptLst>
  <dgm:cxnLst>
    <dgm:cxn modelId="{3E80A6EF-5336-4902-842C-BD84B7FDF87A}" type="presOf" srcId="{EC7C2D45-F4B7-496B-B456-66AADC2D5F8C}" destId="{E6A53A15-2A14-48FC-9D39-BBDC899743B7}" srcOrd="0" destOrd="0" presId="urn:microsoft.com/office/officeart/2009/3/layout/CircleRelationship"/>
    <dgm:cxn modelId="{80B1DE2B-8240-4063-9509-8AA69CBF15CD}" srcId="{2ADEBB2E-0875-4089-BFCE-F30E1781E4C5}" destId="{5869A94C-53EA-4D28-9E05-D56242F9893A}" srcOrd="0" destOrd="0" parTransId="{C93938BE-02AE-4CFF-B632-921560B995E8}" sibTransId="{29B0AF12-8C5C-4DD5-9E71-C07B10CEE303}"/>
    <dgm:cxn modelId="{3FFF6D92-C897-4EE7-BB8B-F23B1FD0AAE5}" srcId="{2ADEBB2E-0875-4089-BFCE-F30E1781E4C5}" destId="{1A3E4DDE-930E-4801-A465-4D858AC8CB83}" srcOrd="2" destOrd="0" parTransId="{60460B00-6CFA-42AF-BF8D-B5DA5557A278}" sibTransId="{E5A7A4A9-35F5-4333-88D7-87C69D6888DC}"/>
    <dgm:cxn modelId="{2011CAB5-1FD3-4A88-9688-9AC1249F9B0D}" type="presOf" srcId="{1A3E4DDE-930E-4801-A465-4D858AC8CB83}" destId="{4895BD41-7E79-4D36-A10C-79501FB01EDA}" srcOrd="0" destOrd="0" presId="urn:microsoft.com/office/officeart/2009/3/layout/CircleRelationship"/>
    <dgm:cxn modelId="{154CD590-AE0F-42D8-BC3A-DD42D593E4EA}" type="presOf" srcId="{5869A94C-53EA-4D28-9E05-D56242F9893A}" destId="{213EE2CA-08E8-40EE-8388-DE3AC2705F1A}" srcOrd="0" destOrd="0" presId="urn:microsoft.com/office/officeart/2009/3/layout/CircleRelationship"/>
    <dgm:cxn modelId="{CCC87088-2525-4FB1-AC4B-9C9C292FCDFD}" srcId="{2ADEBB2E-0875-4089-BFCE-F30E1781E4C5}" destId="{EC7C2D45-F4B7-496B-B456-66AADC2D5F8C}" srcOrd="1" destOrd="0" parTransId="{3AC54245-4AE7-47DF-BA9F-5C1883227E38}" sibTransId="{4283BEE2-E1A6-492A-BFCA-2280F0C41AEB}"/>
    <dgm:cxn modelId="{AF15023B-CDE1-4F55-B4AF-25EBAA1FCFD9}" type="presOf" srcId="{F3354B1C-563E-4938-AFE5-E0707B65CF26}" destId="{556E7894-C445-4495-A40C-788057B6A2F9}" srcOrd="0" destOrd="0" presId="urn:microsoft.com/office/officeart/2009/3/layout/CircleRelationship"/>
    <dgm:cxn modelId="{680F66BF-180D-478C-AF63-C7BD39113567}" type="presOf" srcId="{2ADEBB2E-0875-4089-BFCE-F30E1781E4C5}" destId="{4DFF00A3-8D87-45E2-8230-1C2A9BDADD4F}" srcOrd="0" destOrd="0" presId="urn:microsoft.com/office/officeart/2009/3/layout/CircleRelationship"/>
    <dgm:cxn modelId="{BE6EF0E2-900C-4252-B937-B8C662B3DFA9}" srcId="{F3354B1C-563E-4938-AFE5-E0707B65CF26}" destId="{2ADEBB2E-0875-4089-BFCE-F30E1781E4C5}" srcOrd="0" destOrd="0" parTransId="{1E103B7D-9293-4B16-9420-B766885978B8}" sibTransId="{95753DF8-64BE-4236-A190-7BE28919E3A8}"/>
    <dgm:cxn modelId="{966060C2-A201-4DB0-9D31-1D12D0DC1E16}" type="presParOf" srcId="{556E7894-C445-4495-A40C-788057B6A2F9}" destId="{4DFF00A3-8D87-45E2-8230-1C2A9BDADD4F}" srcOrd="0" destOrd="0" presId="urn:microsoft.com/office/officeart/2009/3/layout/CircleRelationship"/>
    <dgm:cxn modelId="{CC15B8C6-2B02-49CF-95F7-E00B6B7C5224}" type="presParOf" srcId="{556E7894-C445-4495-A40C-788057B6A2F9}" destId="{7F850113-B007-4C6F-84FB-29C9EC4028D5}" srcOrd="1" destOrd="0" presId="urn:microsoft.com/office/officeart/2009/3/layout/CircleRelationship"/>
    <dgm:cxn modelId="{E0F2EC97-2461-40F8-858E-4FDCE5BF56A7}" type="presParOf" srcId="{556E7894-C445-4495-A40C-788057B6A2F9}" destId="{8331CDA0-8212-448A-A0B8-308681CE4FA4}" srcOrd="2" destOrd="0" presId="urn:microsoft.com/office/officeart/2009/3/layout/CircleRelationship"/>
    <dgm:cxn modelId="{773547EA-569A-4CAB-ABD2-EC94F9DA1713}" type="presParOf" srcId="{556E7894-C445-4495-A40C-788057B6A2F9}" destId="{636651D3-61DF-471B-BCA0-7AEEBB1399EB}" srcOrd="3" destOrd="0" presId="urn:microsoft.com/office/officeart/2009/3/layout/CircleRelationship"/>
    <dgm:cxn modelId="{C18021B6-FD10-4114-8420-DE858D644A9B}" type="presParOf" srcId="{556E7894-C445-4495-A40C-788057B6A2F9}" destId="{7365C0DC-83ED-4F7A-998F-B7431CB7AACB}" srcOrd="4" destOrd="0" presId="urn:microsoft.com/office/officeart/2009/3/layout/CircleRelationship"/>
    <dgm:cxn modelId="{8929046D-4AD2-4C84-8D89-D5A08902FDD7}" type="presParOf" srcId="{556E7894-C445-4495-A40C-788057B6A2F9}" destId="{5A96A6B4-C48F-4993-BBC4-DBF8BDEBAACC}" srcOrd="5" destOrd="0" presId="urn:microsoft.com/office/officeart/2009/3/layout/CircleRelationship"/>
    <dgm:cxn modelId="{791255CC-B331-442F-A325-FE9CDCC4265E}" type="presParOf" srcId="{556E7894-C445-4495-A40C-788057B6A2F9}" destId="{3CC8499B-8206-4225-BA0C-7C6D86A45802}" srcOrd="6" destOrd="0" presId="urn:microsoft.com/office/officeart/2009/3/layout/CircleRelationship"/>
    <dgm:cxn modelId="{484E7773-ED56-4797-95A5-AF7D3ED216C6}" type="presParOf" srcId="{556E7894-C445-4495-A40C-788057B6A2F9}" destId="{213EE2CA-08E8-40EE-8388-DE3AC2705F1A}" srcOrd="7" destOrd="0" presId="urn:microsoft.com/office/officeart/2009/3/layout/CircleRelationship"/>
    <dgm:cxn modelId="{93ABC48C-3B19-4103-B5FF-D203F4EA4E63}" type="presParOf" srcId="{556E7894-C445-4495-A40C-788057B6A2F9}" destId="{F388129A-3CFA-410A-BBD3-59D6BE052495}" srcOrd="8" destOrd="0" presId="urn:microsoft.com/office/officeart/2009/3/layout/CircleRelationship"/>
    <dgm:cxn modelId="{3E1ADD70-7733-403D-9EFD-9F257B874A7C}" type="presParOf" srcId="{F388129A-3CFA-410A-BBD3-59D6BE052495}" destId="{97F41077-CBA5-4B98-9438-A70CCEE25FAD}" srcOrd="0" destOrd="0" presId="urn:microsoft.com/office/officeart/2009/3/layout/CircleRelationship"/>
    <dgm:cxn modelId="{661CFCFE-FCC2-476A-98A2-663E431EAED0}" type="presParOf" srcId="{556E7894-C445-4495-A40C-788057B6A2F9}" destId="{461654E9-CCD0-4937-8D53-098AF4CE6DC8}" srcOrd="9" destOrd="0" presId="urn:microsoft.com/office/officeart/2009/3/layout/CircleRelationship"/>
    <dgm:cxn modelId="{D6B451CD-B8B7-42CF-ABCD-47EE94BD89C4}" type="presParOf" srcId="{461654E9-CCD0-4937-8D53-098AF4CE6DC8}" destId="{E5836C75-0753-41E0-BD47-8E258541E483}" srcOrd="0" destOrd="0" presId="urn:microsoft.com/office/officeart/2009/3/layout/CircleRelationship"/>
    <dgm:cxn modelId="{78F9045B-BD63-4807-8690-F9D6743199F3}" type="presParOf" srcId="{556E7894-C445-4495-A40C-788057B6A2F9}" destId="{E6A53A15-2A14-48FC-9D39-BBDC899743B7}" srcOrd="10" destOrd="0" presId="urn:microsoft.com/office/officeart/2009/3/layout/CircleRelationship"/>
    <dgm:cxn modelId="{823DF0AE-D75A-4DB1-AAB0-EC054E824574}" type="presParOf" srcId="{556E7894-C445-4495-A40C-788057B6A2F9}" destId="{F63C8D44-1915-4D3E-85C5-6B6ECE573CBA}" srcOrd="11" destOrd="0" presId="urn:microsoft.com/office/officeart/2009/3/layout/CircleRelationship"/>
    <dgm:cxn modelId="{0D5E92EB-59A6-41BF-90A9-EA5709F7B54B}" type="presParOf" srcId="{F63C8D44-1915-4D3E-85C5-6B6ECE573CBA}" destId="{5AC84CFD-5D44-4700-B211-C89B80ED8E7B}" srcOrd="0" destOrd="0" presId="urn:microsoft.com/office/officeart/2009/3/layout/CircleRelationship"/>
    <dgm:cxn modelId="{718296E0-45D4-465E-AE40-AA11DE2C3833}" type="presParOf" srcId="{556E7894-C445-4495-A40C-788057B6A2F9}" destId="{46E39CFC-7996-4F2B-AE0B-D41558059824}" srcOrd="12" destOrd="0" presId="urn:microsoft.com/office/officeart/2009/3/layout/CircleRelationship"/>
    <dgm:cxn modelId="{9BEA2541-ED64-4280-8C5D-A7E6B0D30116}" type="presParOf" srcId="{46E39CFC-7996-4F2B-AE0B-D41558059824}" destId="{7AB8BB9E-24BE-407F-B6F0-A1A959E2C011}" srcOrd="0" destOrd="0" presId="urn:microsoft.com/office/officeart/2009/3/layout/CircleRelationship"/>
    <dgm:cxn modelId="{30C1E9C3-FC37-4087-A8A9-9358C10B4B0B}" type="presParOf" srcId="{556E7894-C445-4495-A40C-788057B6A2F9}" destId="{1229A30D-B27D-4B12-8DE1-FC56C53873F2}" srcOrd="13" destOrd="0" presId="urn:microsoft.com/office/officeart/2009/3/layout/CircleRelationship"/>
    <dgm:cxn modelId="{5F2E1E23-5E45-41C4-A1E6-16D826ED84ED}" type="presParOf" srcId="{1229A30D-B27D-4B12-8DE1-FC56C53873F2}" destId="{EBE74527-2746-43E2-B195-B3F8214719BE}" srcOrd="0" destOrd="0" presId="urn:microsoft.com/office/officeart/2009/3/layout/CircleRelationship"/>
    <dgm:cxn modelId="{A68F8E79-BF9B-4848-81E0-7FF32799BF9A}" type="presParOf" srcId="{556E7894-C445-4495-A40C-788057B6A2F9}" destId="{4895BD41-7E79-4D36-A10C-79501FB01EDA}" srcOrd="14" destOrd="0" presId="urn:microsoft.com/office/officeart/2009/3/layout/CircleRelationship"/>
    <dgm:cxn modelId="{627F20CF-B0DD-4106-80C5-A39F219F2800}" type="presParOf" srcId="{556E7894-C445-4495-A40C-788057B6A2F9}" destId="{9414706A-5990-42F0-B4F0-7A860A6BFFE9}" srcOrd="15" destOrd="0" presId="urn:microsoft.com/office/officeart/2009/3/layout/CircleRelationship"/>
    <dgm:cxn modelId="{9C506B5B-8141-478A-9D7E-7AF712FAB484}" type="presParOf" srcId="{9414706A-5990-42F0-B4F0-7A860A6BFFE9}" destId="{EBACF301-8AE0-4654-B489-B266983CD17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871656" y="9365947"/>
            <a:ext cx="670527" cy="277892"/>
          </a:xfrm>
          <a:prstGeom prst="rect">
            <a:avLst/>
          </a:prstGeom>
          <a:noFill/>
          <a:ln>
            <a:noFill/>
          </a:ln>
          <a:extLst/>
        </p:spPr>
        <p:txBody>
          <a:bodyPr lIns="102449" tIns="51225" rIns="102449" bIns="51225" anchor="ctr">
            <a:spAutoFit/>
          </a:bodyPr>
          <a:lstStyle>
            <a:lvl1pPr defTabSz="98901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8901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8901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8901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8901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1100" b="1" dirty="0">
                <a:latin typeface="+mn-lt"/>
                <a:ea typeface="MS PGothic" pitchFamily="34" charset="-128"/>
              </a:rPr>
              <a:t>| </a:t>
            </a:r>
            <a:fld id="{456820DA-E49C-4F25-9735-D20039463E57}" type="slidenum">
              <a:rPr lang="pt-BR" sz="1100" b="1">
                <a:latin typeface="+mn-lt"/>
                <a:ea typeface="MS PGothic" pitchFamily="34" charset="-128"/>
              </a:rPr>
              <a:pPr eaLnBrk="1" hangingPunct="1">
                <a:defRPr/>
              </a:pPr>
              <a:t>‹nº›</a:t>
            </a:fld>
            <a:r>
              <a:rPr lang="pt-BR" sz="1100" b="1" dirty="0">
                <a:latin typeface="+mn-lt"/>
                <a:ea typeface="MS PGothic" pitchFamily="34" charset="-128"/>
              </a:rPr>
              <a:t> |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4666" y="9385563"/>
            <a:ext cx="5874141" cy="238661"/>
          </a:xfrm>
          <a:prstGeom prst="rect">
            <a:avLst/>
          </a:prstGeom>
          <a:noFill/>
          <a:ln>
            <a:noFill/>
          </a:ln>
          <a:extLst/>
        </p:spPr>
        <p:txBody>
          <a:bodyPr lIns="95293" tIns="47646" rIns="95293" bIns="47646">
            <a:spAutoFit/>
          </a:bodyPr>
          <a:lstStyle>
            <a:lvl1pPr defTabSz="920750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20750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20750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20750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20750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900" dirty="0">
                <a:latin typeface="+mn-lt"/>
                <a:ea typeface="MS PGothic" pitchFamily="34" charset="-128"/>
              </a:rPr>
              <a:t>Material de responsabilidade do </a:t>
            </a:r>
            <a:r>
              <a:rPr lang="pt-BR" sz="900" dirty="0" smtClean="0">
                <a:latin typeface="+mn-lt"/>
                <a:ea typeface="MS PGothic" pitchFamily="34" charset="-128"/>
              </a:rPr>
              <a:t>professor</a:t>
            </a:r>
            <a:endParaRPr lang="pt-BR" sz="900" dirty="0">
              <a:latin typeface="+mn-lt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2343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8CDEA-871A-4BED-962E-7986754E0482}" type="datetimeFigureOut">
              <a:rPr lang="pt-BR" smtClean="0"/>
              <a:pPr/>
              <a:t>07/06/2017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FC441-DC22-4421-80AC-2DDEEA63EB9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87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1838"/>
            <a:ext cx="4889500" cy="3668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49155" name="Marcador de Posição do Número do Diapositivo 3"/>
          <p:cNvSpPr txBox="1">
            <a:spLocks noGrp="1"/>
          </p:cNvSpPr>
          <p:nvPr/>
        </p:nvSpPr>
        <p:spPr bwMode="auto">
          <a:xfrm>
            <a:off x="3777607" y="9285337"/>
            <a:ext cx="2889938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 defTabSz="844550"/>
            <a:fld id="{AF7BDF8F-B288-4920-88C0-D5FF3870D70A}" type="slidenum">
              <a:rPr lang="pt-BR" sz="1200">
                <a:latin typeface="Verdana" pitchFamily="34" charset="0"/>
                <a:cs typeface="Arial" charset="0"/>
              </a:rPr>
              <a:pPr algn="r" defTabSz="844550"/>
              <a:t>9</a:t>
            </a:fld>
            <a:endParaRPr lang="pt-BR" sz="1200"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75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246787" name="Marcador de Posição do Número do Diapositivo 3"/>
          <p:cNvSpPr txBox="1">
            <a:spLocks noGrp="1"/>
          </p:cNvSpPr>
          <p:nvPr/>
        </p:nvSpPr>
        <p:spPr bwMode="auto">
          <a:xfrm>
            <a:off x="3777607" y="9285337"/>
            <a:ext cx="2889938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 defTabSz="844550"/>
            <a:fld id="{1346F2AE-5F36-4D34-8186-D545F5F222D1}" type="slidenum">
              <a:rPr lang="pt-BR" sz="1200">
                <a:cs typeface="Arial" charset="0"/>
              </a:rPr>
              <a:pPr algn="r" defTabSz="844550"/>
              <a:t>21</a:t>
            </a:fld>
            <a:endParaRPr lang="pt-BR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301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1838"/>
            <a:ext cx="4889500" cy="3668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242691" name="Marcador de Posição do Número do Diapositivo 3"/>
          <p:cNvSpPr txBox="1">
            <a:spLocks noGrp="1"/>
          </p:cNvSpPr>
          <p:nvPr/>
        </p:nvSpPr>
        <p:spPr bwMode="auto">
          <a:xfrm>
            <a:off x="3777607" y="9285337"/>
            <a:ext cx="2889938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 defTabSz="844550"/>
            <a:fld id="{0734E79B-6398-46A9-A74F-B1020C56348E}" type="slidenum">
              <a:rPr lang="pt-BR" sz="1200">
                <a:latin typeface="Verdana" pitchFamily="34" charset="0"/>
                <a:cs typeface="Arial" charset="0"/>
              </a:rPr>
              <a:pPr algn="r" defTabSz="844550"/>
              <a:t>23</a:t>
            </a:fld>
            <a:endParaRPr lang="pt-BR" sz="1200" dirty="0"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05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358746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1838"/>
            <a:ext cx="4889500" cy="3668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257027" name="Marcador de Posição do Número do Diapositivo 3"/>
          <p:cNvSpPr txBox="1">
            <a:spLocks noGrp="1"/>
          </p:cNvSpPr>
          <p:nvPr/>
        </p:nvSpPr>
        <p:spPr bwMode="auto">
          <a:xfrm>
            <a:off x="3777607" y="9285337"/>
            <a:ext cx="2889938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 defTabSz="844550"/>
            <a:fld id="{27A68CCE-D7A2-4B8A-B3B2-C0B58C4F1DDE}" type="slidenum">
              <a:rPr lang="pt-BR" sz="1200">
                <a:latin typeface="Verdana" pitchFamily="34" charset="0"/>
                <a:cs typeface="Arial" charset="0"/>
              </a:rPr>
              <a:pPr algn="r" defTabSz="844550"/>
              <a:t>25</a:t>
            </a:fld>
            <a:endParaRPr lang="pt-BR" sz="1200"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86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3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BR" smtClean="0"/>
          </a:p>
        </p:txBody>
      </p:sp>
      <p:sp>
        <p:nvSpPr>
          <p:cNvPr id="414724" name="Marcador de Posição do Número do Diapositivo 3"/>
          <p:cNvSpPr txBox="1">
            <a:spLocks noGrp="1"/>
          </p:cNvSpPr>
          <p:nvPr/>
        </p:nvSpPr>
        <p:spPr bwMode="auto">
          <a:xfrm>
            <a:off x="3850815" y="9427947"/>
            <a:ext cx="2945293" cy="49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4" tIns="47777" rIns="95554" bIns="47777" anchor="b"/>
          <a:lstStyle>
            <a:lvl1pPr defTabSz="9652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84225" indent="-301625" defTabSz="96520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08088" indent="-242888" defTabSz="9652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90688" indent="-241300" defTabSz="9652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173288" indent="-241300" defTabSz="9652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630488" indent="-241300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87688" indent="-241300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544888" indent="-241300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002088" indent="-241300" defTabSz="965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fld id="{BF36937A-A7E1-4B43-91DF-70526B49E62C}" type="slidenum">
              <a:rPr lang="pt-BR" altLang="pt-BR" sz="1300">
                <a:latin typeface="Arial" pitchFamily="34" charset="0"/>
                <a:cs typeface="Arial" pitchFamily="34" charset="0"/>
              </a:rPr>
              <a:pPr algn="r"/>
              <a:t>26</a:t>
            </a:fld>
            <a:endParaRPr lang="pt-BR" altLang="pt-BR" sz="13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34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D002D-F648-4B36-956A-FA46307496CC}" type="slidenum">
              <a:rPr lang="pt-BR"/>
              <a:pPr/>
              <a:t>28</a:t>
            </a:fld>
            <a:endParaRPr lang="pt-BR"/>
          </a:p>
        </p:txBody>
      </p:sp>
      <p:sp>
        <p:nvSpPr>
          <p:cNvPr id="194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141" y="4715153"/>
            <a:ext cx="4985395" cy="4466987"/>
          </a:xfrm>
        </p:spPr>
        <p:txBody>
          <a:bodyPr/>
          <a:lstStyle/>
          <a:p>
            <a:r>
              <a:rPr lang="pt-BR" dirty="0" smtClean="0"/>
              <a:t>- Redesenhar tabela no novo padrão, deixando-a</a:t>
            </a:r>
            <a:r>
              <a:rPr lang="pt-BR" baseline="0" dirty="0" smtClean="0"/>
              <a:t> mais clean e retirando as linhas pontilhadas que dão peso ao documento</a:t>
            </a:r>
          </a:p>
          <a:p>
            <a:r>
              <a:rPr lang="pt-BR" baseline="0" dirty="0" smtClean="0"/>
              <a:t>- A linha que corta verticalmente o quadro “Formulação da Estratégia” deve ser retirada</a:t>
            </a:r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49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1838"/>
            <a:ext cx="4889500" cy="3668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283651" name="Marcador de Posição do Número do Diapositivo 3"/>
          <p:cNvSpPr txBox="1">
            <a:spLocks noGrp="1"/>
          </p:cNvSpPr>
          <p:nvPr/>
        </p:nvSpPr>
        <p:spPr bwMode="auto">
          <a:xfrm>
            <a:off x="3777607" y="9285337"/>
            <a:ext cx="2889938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 defTabSz="844550"/>
            <a:fld id="{D9F30ACD-2F85-4418-AF4E-4AFB05A07D3E}" type="slidenum">
              <a:rPr lang="pt-BR" sz="1200">
                <a:latin typeface="Verdana" pitchFamily="34" charset="0"/>
                <a:cs typeface="Arial" charset="0"/>
              </a:rPr>
              <a:pPr algn="r" defTabSz="844550"/>
              <a:t>30</a:t>
            </a:fld>
            <a:endParaRPr lang="pt-BR" sz="1200"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4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266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6357" y="4715154"/>
            <a:ext cx="4984962" cy="4465264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33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6BFC89-8EA9-4723-B5A4-ADE6442D66C2}" type="slidenum">
              <a:rPr lang="pt-BR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853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- Aqui pode-se evitar o “estouro” com o novo rodape</a:t>
            </a:r>
          </a:p>
        </p:txBody>
      </p:sp>
    </p:spTree>
    <p:extLst>
      <p:ext uri="{BB962C8B-B14F-4D97-AF65-F5344CB8AC3E}">
        <p14:creationId xmlns:p14="http://schemas.microsoft.com/office/powerpoint/2010/main" val="950306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25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smtClean="0"/>
              <a:t>- Simplificar quantidade de cores, retirando de dentro de box “Macro Ambiente” e “Ambiente Negócio”</a:t>
            </a:r>
          </a:p>
        </p:txBody>
      </p:sp>
      <p:sp>
        <p:nvSpPr>
          <p:cNvPr id="3225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A7F6B1-FE50-4183-B3E2-5D73A4FB030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35202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 Organizar da melhor maneira possível esse quadro. Esse</a:t>
            </a:r>
            <a:r>
              <a:rPr lang="pt-BR" baseline="0" dirty="0" smtClean="0"/>
              <a:t> pode ser imagem, mas ele será utilizado mais pra frente como referência, então sugiro que seja editável mesmo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95C8E-131B-4383-9C28-5A000E58DCC8}" type="slidenum">
              <a:rPr lang="pt-BR" smtClean="0"/>
              <a:pPr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11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8213" fontAlgn="base">
              <a:spcBef>
                <a:spcPct val="0"/>
              </a:spcBef>
              <a:spcAft>
                <a:spcPct val="0"/>
              </a:spcAft>
            </a:pPr>
            <a:fld id="{D0CC9752-50D8-4446-A5F7-FD9C27D7A6E4}" type="slidenum">
              <a:rPr lang="pt-BR" smtClean="0">
                <a:solidFill>
                  <a:prstClr val="black"/>
                </a:solidFill>
                <a:latin typeface="Times New Roman" pitchFamily="18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pt-BR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86758" tIns="43379" rIns="86758" bIns="4337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654358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s-ES" dirty="0" smtClean="0"/>
              <a:t>- Adaptar </a:t>
            </a:r>
            <a:r>
              <a:rPr lang="es-ES" dirty="0" err="1" smtClean="0"/>
              <a:t>padrão</a:t>
            </a:r>
            <a:r>
              <a:rPr lang="es-ES" dirty="0" smtClean="0"/>
              <a:t> visual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3738" y="814388"/>
            <a:ext cx="5435600" cy="4078287"/>
          </a:xfrm>
          <a:ln/>
        </p:spPr>
      </p:sp>
      <p:sp>
        <p:nvSpPr>
          <p:cNvPr id="329731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3" tIns="48791" rIns="97583" bIns="48791"/>
          <a:lstStyle/>
          <a:p>
            <a:endParaRPr lang="pt-PT" smtClean="0"/>
          </a:p>
        </p:txBody>
      </p:sp>
      <p:sp>
        <p:nvSpPr>
          <p:cNvPr id="329732" name="Marcador de Posição do Número do Diapositivo 3"/>
          <p:cNvSpPr txBox="1">
            <a:spLocks noGrp="1"/>
          </p:cNvSpPr>
          <p:nvPr/>
        </p:nvSpPr>
        <p:spPr bwMode="auto">
          <a:xfrm>
            <a:off x="3915625" y="10420681"/>
            <a:ext cx="2994864" cy="54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3" tIns="48791" rIns="97583" bIns="48791" anchor="b"/>
          <a:lstStyle>
            <a:lvl1pPr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84225" indent="-301625"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08088" indent="-242888"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0688" indent="-241300"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3288" indent="-241300"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30488" indent="-241300" defTabSz="89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7688" indent="-241300" defTabSz="89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4888" indent="-241300" defTabSz="89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2088" indent="-241300" defTabSz="89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EEE46EED-5487-4A55-AF80-3D4639F59926}" type="slidenum">
              <a:rPr lang="pt-BR" sz="13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41</a:t>
            </a:fld>
            <a:endParaRPr lang="pt-BR" sz="13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74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3738" y="814388"/>
            <a:ext cx="5435600" cy="4078287"/>
          </a:xfrm>
          <a:ln/>
        </p:spPr>
      </p:sp>
      <p:sp>
        <p:nvSpPr>
          <p:cNvPr id="331779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3" tIns="48791" rIns="97583" bIns="48791"/>
          <a:lstStyle/>
          <a:p>
            <a:endParaRPr lang="pt-PT" smtClean="0"/>
          </a:p>
        </p:txBody>
      </p:sp>
      <p:sp>
        <p:nvSpPr>
          <p:cNvPr id="331780" name="Marcador de Posição do Número do Diapositivo 3"/>
          <p:cNvSpPr txBox="1">
            <a:spLocks noGrp="1"/>
          </p:cNvSpPr>
          <p:nvPr/>
        </p:nvSpPr>
        <p:spPr bwMode="auto">
          <a:xfrm>
            <a:off x="3915625" y="10420681"/>
            <a:ext cx="2994864" cy="54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3" tIns="48791" rIns="97583" bIns="48791" anchor="b"/>
          <a:lstStyle>
            <a:lvl1pPr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84225" indent="-301625"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08088" indent="-242888"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0688" indent="-241300"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3288" indent="-241300"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30488" indent="-241300" defTabSz="89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7688" indent="-241300" defTabSz="89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4888" indent="-241300" defTabSz="89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2088" indent="-241300" defTabSz="89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7D545A5E-D4C3-4AAA-93DE-63C2B6FA4DFB}" type="slidenum">
              <a:rPr lang="pt-BR" sz="13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42</a:t>
            </a:fld>
            <a:endParaRPr lang="pt-BR" sz="13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43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3738" y="814388"/>
            <a:ext cx="5435600" cy="4078287"/>
          </a:xfrm>
          <a:ln/>
        </p:spPr>
      </p:sp>
      <p:sp>
        <p:nvSpPr>
          <p:cNvPr id="333827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3" tIns="48791" rIns="97583" bIns="48791"/>
          <a:lstStyle/>
          <a:p>
            <a:endParaRPr lang="pt-PT" smtClean="0"/>
          </a:p>
        </p:txBody>
      </p:sp>
      <p:sp>
        <p:nvSpPr>
          <p:cNvPr id="333828" name="Marcador de Posição do Número do Diapositivo 3"/>
          <p:cNvSpPr txBox="1">
            <a:spLocks noGrp="1"/>
          </p:cNvSpPr>
          <p:nvPr/>
        </p:nvSpPr>
        <p:spPr bwMode="auto">
          <a:xfrm>
            <a:off x="3915625" y="10420681"/>
            <a:ext cx="2994864" cy="54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3" tIns="48791" rIns="97583" bIns="48791" anchor="b"/>
          <a:lstStyle>
            <a:lvl1pPr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84225" indent="-301625"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08088" indent="-242888"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0688" indent="-241300"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3288" indent="-241300"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30488" indent="-241300" defTabSz="89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7688" indent="-241300" defTabSz="89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4888" indent="-241300" defTabSz="89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2088" indent="-241300" defTabSz="89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993B7B4B-71E8-456E-8841-D02867F9EC00}" type="slidenum">
              <a:rPr lang="pt-BR" sz="13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43</a:t>
            </a:fld>
            <a:endParaRPr lang="pt-BR" sz="13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70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3738" y="814388"/>
            <a:ext cx="5435600" cy="4078287"/>
          </a:xfrm>
          <a:ln/>
        </p:spPr>
      </p:sp>
      <p:sp>
        <p:nvSpPr>
          <p:cNvPr id="335875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3" tIns="48791" rIns="97583" bIns="48791"/>
          <a:lstStyle/>
          <a:p>
            <a:endParaRPr lang="pt-PT" smtClean="0"/>
          </a:p>
        </p:txBody>
      </p:sp>
      <p:sp>
        <p:nvSpPr>
          <p:cNvPr id="335876" name="Marcador de Posição do Número do Diapositivo 3"/>
          <p:cNvSpPr txBox="1">
            <a:spLocks noGrp="1"/>
          </p:cNvSpPr>
          <p:nvPr/>
        </p:nvSpPr>
        <p:spPr bwMode="auto">
          <a:xfrm>
            <a:off x="3915625" y="10420681"/>
            <a:ext cx="2994864" cy="54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3" tIns="48791" rIns="97583" bIns="48791" anchor="b"/>
          <a:lstStyle>
            <a:lvl1pPr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84225" indent="-301625"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08088" indent="-242888"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0688" indent="-241300"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3288" indent="-241300"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30488" indent="-241300" defTabSz="89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7688" indent="-241300" defTabSz="89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4888" indent="-241300" defTabSz="89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2088" indent="-241300" defTabSz="89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F257C1CB-48A1-47A2-8F2F-182FE00EAFD0}" type="slidenum">
              <a:rPr lang="pt-BR" sz="13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44</a:t>
            </a:fld>
            <a:endParaRPr lang="pt-BR" sz="13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41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3738" y="814388"/>
            <a:ext cx="5435600" cy="4078287"/>
          </a:xfrm>
          <a:ln/>
        </p:spPr>
      </p:sp>
      <p:sp>
        <p:nvSpPr>
          <p:cNvPr id="376835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3" tIns="48791" rIns="97583" bIns="48791"/>
          <a:lstStyle/>
          <a:p>
            <a:endParaRPr lang="pt-PT" smtClean="0"/>
          </a:p>
        </p:txBody>
      </p:sp>
      <p:sp>
        <p:nvSpPr>
          <p:cNvPr id="376836" name="Marcador de Posição do Número do Diapositivo 3"/>
          <p:cNvSpPr txBox="1">
            <a:spLocks noGrp="1"/>
          </p:cNvSpPr>
          <p:nvPr/>
        </p:nvSpPr>
        <p:spPr bwMode="auto">
          <a:xfrm>
            <a:off x="3915625" y="10420681"/>
            <a:ext cx="2994864" cy="54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583" tIns="48791" rIns="97583" bIns="48791" anchor="b"/>
          <a:lstStyle>
            <a:lvl1pPr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84225" indent="-301625"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08088" indent="-242888"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0688" indent="-241300"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3288" indent="-241300" defTabSz="892175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30488" indent="-241300" defTabSz="89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7688" indent="-241300" defTabSz="89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4888" indent="-241300" defTabSz="89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2088" indent="-241300" defTabSz="892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fld id="{2AFFAEF2-7251-457A-91B8-1E683D65157E}" type="slidenum">
              <a:rPr lang="pt-BR" sz="13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45</a:t>
            </a:fld>
            <a:endParaRPr lang="pt-BR" sz="13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338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E1EB35-7DCC-4681-9BBF-091DA4C25518}" type="slidenum">
              <a:rPr lang="pt-BR">
                <a:solidFill>
                  <a:prstClr val="black"/>
                </a:solidFill>
              </a:rPr>
              <a:pPr/>
              <a:t>46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D6ECCA-6BD9-4BC6-8C5E-C133865541EC}" type="slidenum">
              <a:rPr lang="pt-BR">
                <a:solidFill>
                  <a:prstClr val="black"/>
                </a:solidFill>
              </a:rPr>
              <a:pPr/>
              <a:t>47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 Simplificar quantidade de cores, retirando</a:t>
            </a:r>
            <a:r>
              <a:rPr lang="pt-BR" baseline="0" dirty="0" smtClean="0"/>
              <a:t> de dentro de box “Macro Ambiente” e “Ambiente Negócio”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95C8E-131B-4383-9C28-5A000E58DCC8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9489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CC84C1-A60B-4A0B-B598-9FF8A741D26F}" type="slidenum">
              <a:rPr lang="pt-BR">
                <a:solidFill>
                  <a:prstClr val="black"/>
                </a:solidFill>
              </a:rPr>
              <a:pPr/>
              <a:t>48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581" y="9428767"/>
            <a:ext cx="2946574" cy="49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897788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674421" indent="-259392" defTabSz="897788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037570" indent="-207514" defTabSz="897788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52599" indent="-207514" defTabSz="897788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67628" indent="-207514" defTabSz="897788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655" indent="-207514" defTabSz="897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97684" indent="-207514" defTabSz="897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12712" indent="-207514" defTabSz="897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27740" indent="-207514" defTabSz="897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A7AA98-ADD8-E34C-894B-1FC428F58BCC}" type="slidenum">
              <a:rPr lang="pt-BR" sz="1300" b="1">
                <a:solidFill>
                  <a:prstClr val="black"/>
                </a:solidFill>
                <a:latin typeface="Arial" charset="0"/>
                <a:sym typeface="Animals 2" charset="0"/>
              </a:rPr>
              <a:pPr eaLnBrk="1" hangingPunct="1"/>
              <a:t>49</a:t>
            </a:fld>
            <a:endParaRPr lang="pt-BR" sz="1300" b="1">
              <a:solidFill>
                <a:prstClr val="black"/>
              </a:solidFill>
              <a:latin typeface="Arial" charset="0"/>
              <a:sym typeface="Animals 2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3851104" y="2"/>
            <a:ext cx="2946573" cy="49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006" tIns="41503" rIns="83006" bIns="41503" anchor="ctr"/>
          <a:lstStyle/>
          <a:p>
            <a:pPr algn="l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pt-BR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851104" y="9431850"/>
            <a:ext cx="2946573" cy="49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7076" tIns="0" rIns="17076" bIns="0" anchor="b"/>
          <a:lstStyle/>
          <a:p>
            <a:pPr algn="r" defTabSz="819969"/>
            <a:r>
              <a:rPr lang="en-US" sz="900" i="1">
                <a:solidFill>
                  <a:prstClr val="black"/>
                </a:solidFill>
                <a:latin typeface="Helvetica" charset="0"/>
              </a:rPr>
              <a:t>13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2" y="9431850"/>
            <a:ext cx="2946574" cy="494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006" tIns="41503" rIns="83006" bIns="41503" anchor="ctr"/>
          <a:lstStyle/>
          <a:p>
            <a:pPr algn="l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pt-BR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2" y="2"/>
            <a:ext cx="2946574" cy="49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3006" tIns="41503" rIns="83006" bIns="41503" anchor="ctr"/>
          <a:lstStyle/>
          <a:p>
            <a:pPr algn="l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pt-BR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560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 w="12700" cap="flat">
            <a:solidFill>
              <a:schemeClr val="tx1"/>
            </a:solidFill>
          </a:ln>
        </p:spPr>
      </p:sp>
      <p:sp>
        <p:nvSpPr>
          <p:cNvPr id="2560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6054" y="4716694"/>
            <a:ext cx="4985571" cy="4465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81113" tIns="41268" rIns="81113" bIns="41268"/>
          <a:lstStyle/>
          <a:p>
            <a:endParaRPr 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12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1100"/>
          </a:xfrm>
          <a:ln/>
        </p:spPr>
      </p:sp>
      <p:sp>
        <p:nvSpPr>
          <p:cNvPr id="460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87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73113"/>
            <a:ext cx="4951413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044485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s-ES" dirty="0" smtClean="0"/>
              <a:t>- </a:t>
            </a:r>
            <a:r>
              <a:rPr lang="es-ES" dirty="0" err="1" smtClean="0"/>
              <a:t>Redesenhar</a:t>
            </a:r>
            <a:r>
              <a:rPr lang="es-ES" dirty="0" smtClean="0"/>
              <a:t> aplicando o </a:t>
            </a:r>
            <a:r>
              <a:rPr lang="es-ES" dirty="0" err="1" smtClean="0"/>
              <a:t>novo</a:t>
            </a:r>
            <a:r>
              <a:rPr lang="es-ES" dirty="0" smtClean="0"/>
              <a:t> </a:t>
            </a:r>
            <a:r>
              <a:rPr lang="es-ES" dirty="0" err="1" smtClean="0"/>
              <a:t>padrão</a:t>
            </a:r>
            <a:endParaRPr lang="es-E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28613"/>
            <a:ext cx="1588" cy="1587"/>
          </a:xfrm>
          <a:ln/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498813" y="4687581"/>
            <a:ext cx="5804773" cy="44083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pt-BR" dirty="0" smtClean="0"/>
              <a:t>- Redesenhar</a:t>
            </a:r>
            <a:r>
              <a:rPr lang="pt-BR" baseline="0" dirty="0" smtClean="0"/>
              <a:t> no novo padrão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24195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0588" y="731838"/>
            <a:ext cx="4889500" cy="3668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51203" name="Marcador de Posição do Número do Diapositivo 3"/>
          <p:cNvSpPr txBox="1">
            <a:spLocks noGrp="1"/>
          </p:cNvSpPr>
          <p:nvPr/>
        </p:nvSpPr>
        <p:spPr bwMode="auto">
          <a:xfrm>
            <a:off x="3777607" y="9285337"/>
            <a:ext cx="2889938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 defTabSz="844550"/>
            <a:fld id="{5FAC5DC1-24E6-420E-BF34-7162972D06E1}" type="slidenum">
              <a:rPr lang="pt-BR" sz="1200">
                <a:latin typeface="Verdana" pitchFamily="34" charset="0"/>
                <a:cs typeface="Arial" charset="0"/>
              </a:rPr>
              <a:pPr algn="r" defTabSz="844550"/>
              <a:t>16</a:t>
            </a:fld>
            <a:endParaRPr lang="pt-BR" sz="1200"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91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smtClean="0"/>
          </a:p>
        </p:txBody>
      </p:sp>
      <p:sp>
        <p:nvSpPr>
          <p:cNvPr id="59395" name="Marcador de Posição do Número do Diapositivo 3"/>
          <p:cNvSpPr txBox="1">
            <a:spLocks noGrp="1"/>
          </p:cNvSpPr>
          <p:nvPr/>
        </p:nvSpPr>
        <p:spPr bwMode="auto">
          <a:xfrm>
            <a:off x="3777607" y="9285337"/>
            <a:ext cx="2889938" cy="48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 anchor="b"/>
          <a:lstStyle/>
          <a:p>
            <a:pPr algn="r" defTabSz="844550"/>
            <a:fld id="{ADAFA73B-C211-4BA5-B959-16EDA4368CAB}" type="slidenum">
              <a:rPr lang="pt-BR" sz="1200">
                <a:cs typeface="Arial" charset="0"/>
              </a:rPr>
              <a:pPr algn="r" defTabSz="844550"/>
              <a:t>17</a:t>
            </a:fld>
            <a:endParaRPr lang="pt-BR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4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50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65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65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16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457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28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50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3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49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49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96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5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31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63035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70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9262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553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71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652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36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68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257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257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257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99592" y="260350"/>
            <a:ext cx="6337821" cy="4619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pt-BR" sz="2400" b="1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25535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257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736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aquel\Documents\Trabalhos\Abmídia\Em produção\PAEX\Nova ID\fundo-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1079500"/>
            <a:ext cx="9144000" cy="57785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6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CaixaDeTexto 3"/>
          <p:cNvSpPr txBox="1">
            <a:spLocks noChangeArrowheads="1"/>
          </p:cNvSpPr>
          <p:nvPr userDrawn="1"/>
        </p:nvSpPr>
        <p:spPr bwMode="auto">
          <a:xfrm>
            <a:off x="179388" y="6597650"/>
            <a:ext cx="2778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800" smtClean="0"/>
              <a:t>Material de responsabilidade do professor Jorge Roldão</a:t>
            </a:r>
          </a:p>
        </p:txBody>
      </p:sp>
      <p:grpSp>
        <p:nvGrpSpPr>
          <p:cNvPr id="5" name="Grupo 4"/>
          <p:cNvGrpSpPr/>
          <p:nvPr userDrawn="1"/>
        </p:nvGrpSpPr>
        <p:grpSpPr>
          <a:xfrm>
            <a:off x="-8020" y="-8020"/>
            <a:ext cx="9144000" cy="6858000"/>
            <a:chOff x="0" y="0"/>
            <a:chExt cx="9144000" cy="6858000"/>
          </a:xfrm>
        </p:grpSpPr>
        <p:pic>
          <p:nvPicPr>
            <p:cNvPr id="6" name="Picture 3" descr="C:\Users\Raquel\Documents\Trabalhos\Abmídia\Em produção\PAEX\Nova ID\fundo-ppt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199" b="-8353"/>
            <a:stretch/>
          </p:blipFill>
          <p:spPr>
            <a:xfrm>
              <a:off x="4693085" y="281432"/>
              <a:ext cx="1543618" cy="568799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8022" y="8022"/>
            <a:ext cx="9144000" cy="6858000"/>
            <a:chOff x="0" y="0"/>
            <a:chExt cx="9144000" cy="6858000"/>
          </a:xfrm>
        </p:grpSpPr>
        <p:pic>
          <p:nvPicPr>
            <p:cNvPr id="9" name="Picture 3" descr="C:\Users\Raquel\Documents\Trabalhos\Abmídia\Em produção\PAEX\Nova ID\fundo-ppt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9"/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199" b="-8353"/>
            <a:stretch/>
          </p:blipFill>
          <p:spPr>
            <a:xfrm>
              <a:off x="4596829" y="249348"/>
              <a:ext cx="1543618" cy="568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490849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aquel\Documents\Trabalhos\Abmídia\Em produção\PAEX\Nova ID\fundo-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1079500"/>
            <a:ext cx="9144000" cy="57785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6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CaixaDeTexto 3"/>
          <p:cNvSpPr txBox="1">
            <a:spLocks noChangeArrowheads="1"/>
          </p:cNvSpPr>
          <p:nvPr userDrawn="1"/>
        </p:nvSpPr>
        <p:spPr bwMode="auto">
          <a:xfrm>
            <a:off x="179388" y="6597650"/>
            <a:ext cx="2778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800" smtClean="0"/>
              <a:t>Material de responsabilidade do professor Jorge Roldão</a:t>
            </a:r>
          </a:p>
        </p:txBody>
      </p:sp>
      <p:grpSp>
        <p:nvGrpSpPr>
          <p:cNvPr id="5" name="Grupo 4"/>
          <p:cNvGrpSpPr/>
          <p:nvPr userDrawn="1"/>
        </p:nvGrpSpPr>
        <p:grpSpPr>
          <a:xfrm>
            <a:off x="-8020" y="-8020"/>
            <a:ext cx="9144000" cy="6858000"/>
            <a:chOff x="0" y="0"/>
            <a:chExt cx="9144000" cy="6858000"/>
          </a:xfrm>
        </p:grpSpPr>
        <p:pic>
          <p:nvPicPr>
            <p:cNvPr id="6" name="Picture 3" descr="C:\Users\Raquel\Documents\Trabalhos\Abmídia\Em produção\PAEX\Nova ID\fundo-ppt.jpg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6"/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199" b="-8353"/>
            <a:stretch/>
          </p:blipFill>
          <p:spPr>
            <a:xfrm>
              <a:off x="4693085" y="281432"/>
              <a:ext cx="1543618" cy="5687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199095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278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278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27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99592" y="260350"/>
            <a:ext cx="6337821" cy="4619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pt-BR" sz="2400" b="1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710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05788F-F7BF-4A50-9492-F1D0E70B3E37}" type="datetimeFigureOut">
              <a:rPr lang="pt-BR" smtClean="0"/>
              <a:pPr/>
              <a:t>07/06/2017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2867E7-7A1A-48D9-BBF9-96CE745FDA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04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05788F-F7BF-4A50-9492-F1D0E70B3E37}" type="datetimeFigureOut">
              <a:rPr lang="pt-BR" smtClean="0"/>
              <a:pPr/>
              <a:t>07/06/2017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2867E7-7A1A-48D9-BBF9-96CE745FDA0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802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BB861EC4-2FFC-4FE3-8AA3-7EB1AFB3D063}" type="datetime1">
              <a:rPr lang="en-US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6/7/2017</a:t>
            </a:fld>
            <a:endParaRPr lang="en-US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485A2D1-C66D-4ED3-879F-A5756C1C0513}" type="slidenum">
              <a:rPr lang="en-US">
                <a:solidFill>
                  <a:prstClr val="black"/>
                </a:solidFill>
                <a:latin typeface="Arial" charset="0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477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C2EBDA-59FA-4840-9984-72953DA1C052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14A775-7F7F-7248-8B06-01CA65E145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4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4535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-11112" y="2996952"/>
            <a:ext cx="9161364" cy="720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-17364" y="2924944"/>
            <a:ext cx="9161364" cy="72008"/>
          </a:xfrm>
          <a:prstGeom prst="rect">
            <a:avLst/>
          </a:prstGeom>
          <a:solidFill>
            <a:srgbClr val="866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-17364" y="0"/>
            <a:ext cx="9161364" cy="29249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" t="363" r="6627"/>
          <a:stretch/>
        </p:blipFill>
        <p:spPr bwMode="auto">
          <a:xfrm>
            <a:off x="637159" y="907238"/>
            <a:ext cx="3687936" cy="277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39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7" t="363" r="30409"/>
          <a:stretch/>
        </p:blipFill>
        <p:spPr bwMode="auto">
          <a:xfrm>
            <a:off x="1" y="-27384"/>
            <a:ext cx="495300" cy="688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5"/>
          <p:cNvSpPr txBox="1">
            <a:spLocks noChangeArrowheads="1"/>
          </p:cNvSpPr>
          <p:nvPr userDrawn="1"/>
        </p:nvSpPr>
        <p:spPr bwMode="auto">
          <a:xfrm>
            <a:off x="520979" y="6621479"/>
            <a:ext cx="51847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pt-BR" altLang="pt-BR" sz="800" b="1" i="0" dirty="0" smtClean="0"/>
              <a:t>Material de responsabilidade do professor</a:t>
            </a:r>
          </a:p>
        </p:txBody>
      </p:sp>
    </p:spTree>
    <p:extLst>
      <p:ext uri="{BB962C8B-B14F-4D97-AF65-F5344CB8AC3E}">
        <p14:creationId xmlns:p14="http://schemas.microsoft.com/office/powerpoint/2010/main" val="376844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9" r:id="rId5"/>
    <p:sldLayoutId id="2147483660" r:id="rId6"/>
    <p:sldLayoutId id="2147483663" r:id="rId7"/>
    <p:sldLayoutId id="2147483664" r:id="rId8"/>
    <p:sldLayoutId id="2147483666" r:id="rId9"/>
    <p:sldLayoutId id="2147483668" r:id="rId10"/>
    <p:sldLayoutId id="2147483669" r:id="rId11"/>
    <p:sldLayoutId id="2147483671" r:id="rId12"/>
    <p:sldLayoutId id="2147483678" r:id="rId13"/>
    <p:sldLayoutId id="2147483680" r:id="rId14"/>
    <p:sldLayoutId id="2147483681" r:id="rId15"/>
    <p:sldLayoutId id="2147483682" r:id="rId16"/>
    <p:sldLayoutId id="2147483683" r:id="rId17"/>
    <p:sldLayoutId id="2147483685" r:id="rId18"/>
    <p:sldLayoutId id="2147483686" r:id="rId19"/>
    <p:sldLayoutId id="2147483687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8" r:id="rId28"/>
    <p:sldLayoutId id="2147483700" r:id="rId29"/>
    <p:sldLayoutId id="2147483701" r:id="rId30"/>
    <p:sldLayoutId id="2147483702" r:id="rId31"/>
    <p:sldLayoutId id="2147483703" r:id="rId32"/>
    <p:sldLayoutId id="2147483704" r:id="rId3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 bwMode="white">
          <a:xfrm>
            <a:off x="453070" y="3865111"/>
            <a:ext cx="81131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17375E"/>
                </a:solidFill>
                <a:latin typeface="+mj-lt"/>
              </a:rPr>
              <a:t>Parceiros para a Excelência – PAEX</a:t>
            </a:r>
          </a:p>
          <a:p>
            <a:r>
              <a:rPr lang="es-PY" sz="2400" b="1" dirty="0" smtClean="0">
                <a:solidFill>
                  <a:srgbClr val="17375E"/>
                </a:solidFill>
                <a:latin typeface="+mj-lt"/>
              </a:rPr>
              <a:t>Planificación Estratégica y Crecimiento Sustentable</a:t>
            </a:r>
          </a:p>
          <a:p>
            <a:r>
              <a:rPr lang="pt-BR" sz="2000" dirty="0" smtClean="0">
                <a:solidFill>
                  <a:srgbClr val="17375E"/>
                </a:solidFill>
                <a:latin typeface="+mj-lt"/>
              </a:rPr>
              <a:t>Prof. Luis Felipe Miranda</a:t>
            </a:r>
          </a:p>
          <a:p>
            <a:r>
              <a:rPr lang="pt-BR" dirty="0" smtClean="0">
                <a:solidFill>
                  <a:srgbClr val="17375E"/>
                </a:solidFill>
                <a:latin typeface="+mj-lt"/>
              </a:rPr>
              <a:t>2017</a:t>
            </a:r>
            <a:endParaRPr lang="pt-BR" dirty="0">
              <a:solidFill>
                <a:srgbClr val="17375E"/>
              </a:solidFill>
              <a:latin typeface="+mj-lt"/>
            </a:endParaRPr>
          </a:p>
        </p:txBody>
      </p:sp>
      <p:pic>
        <p:nvPicPr>
          <p:cNvPr id="11" name="Picture 2" descr="G:\CED\Logomarcas\Institucionais\Nucleos e Parcerias\JPGs\Logo PAEX 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52" y="5963412"/>
            <a:ext cx="3833788" cy="48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8"/>
          <p:cNvSpPr>
            <a:spLocks noChangeArrowheads="1"/>
          </p:cNvSpPr>
          <p:nvPr/>
        </p:nvSpPr>
        <p:spPr bwMode="auto">
          <a:xfrm>
            <a:off x="2734620" y="1630306"/>
            <a:ext cx="4114800" cy="1905000"/>
          </a:xfrm>
          <a:prstGeom prst="rect">
            <a:avLst/>
          </a:prstGeom>
          <a:solidFill>
            <a:schemeClr val="folHlink">
              <a:alpha val="39999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600"/>
          </a:p>
        </p:txBody>
      </p:sp>
      <p:sp>
        <p:nvSpPr>
          <p:cNvPr id="321539" name="Rectangle 9"/>
          <p:cNvSpPr>
            <a:spLocks noChangeArrowheads="1"/>
          </p:cNvSpPr>
          <p:nvPr/>
        </p:nvSpPr>
        <p:spPr bwMode="auto">
          <a:xfrm>
            <a:off x="2734620" y="3611506"/>
            <a:ext cx="4114800" cy="1752600"/>
          </a:xfrm>
          <a:prstGeom prst="rect">
            <a:avLst/>
          </a:prstGeom>
          <a:solidFill>
            <a:srgbClr val="008000">
              <a:alpha val="39999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600"/>
          </a:p>
        </p:txBody>
      </p:sp>
      <p:pic>
        <p:nvPicPr>
          <p:cNvPr id="321540" name="Diagrama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0" y="1501718"/>
            <a:ext cx="6310313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Chave direita 26"/>
          <p:cNvSpPr/>
          <p:nvPr/>
        </p:nvSpPr>
        <p:spPr>
          <a:xfrm>
            <a:off x="6858945" y="1581093"/>
            <a:ext cx="357188" cy="1928813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8" name="Chave direita 27"/>
          <p:cNvSpPr/>
          <p:nvPr/>
        </p:nvSpPr>
        <p:spPr>
          <a:xfrm>
            <a:off x="6858945" y="3535306"/>
            <a:ext cx="357188" cy="1928812"/>
          </a:xfrm>
          <a:prstGeom prst="righ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21543" name="CaixaDeTexto 24"/>
          <p:cNvSpPr txBox="1">
            <a:spLocks noChangeArrowheads="1"/>
          </p:cNvSpPr>
          <p:nvPr/>
        </p:nvSpPr>
        <p:spPr bwMode="auto">
          <a:xfrm>
            <a:off x="7287570" y="2246256"/>
            <a:ext cx="1579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17375E"/>
                </a:solidFill>
                <a:latin typeface="Calibri" pitchFamily="34" charset="0"/>
              </a:rPr>
              <a:t>Amenazas</a:t>
            </a:r>
            <a:endParaRPr lang="pt-PT" dirty="0">
              <a:solidFill>
                <a:srgbClr val="17375E"/>
              </a:solidFill>
              <a:latin typeface="Calibri" pitchFamily="34" charset="0"/>
            </a:endParaRPr>
          </a:p>
          <a:p>
            <a:r>
              <a:rPr lang="pt-PT" dirty="0">
                <a:solidFill>
                  <a:srgbClr val="17375E"/>
                </a:solidFill>
                <a:latin typeface="Calibri" pitchFamily="34" charset="0"/>
              </a:rPr>
              <a:t>Oportunidades</a:t>
            </a:r>
            <a:endParaRPr lang="pt-BR" dirty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321544" name="CaixaDeTexto 25"/>
          <p:cNvSpPr txBox="1">
            <a:spLocks noChangeArrowheads="1"/>
          </p:cNvSpPr>
          <p:nvPr/>
        </p:nvSpPr>
        <p:spPr bwMode="auto">
          <a:xfrm>
            <a:off x="7216133" y="4178243"/>
            <a:ext cx="12827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dirty="0" smtClean="0">
                <a:solidFill>
                  <a:srgbClr val="17375E"/>
                </a:solidFill>
                <a:latin typeface="Calibri" pitchFamily="34" charset="0"/>
              </a:rPr>
              <a:t>Fortalezas</a:t>
            </a:r>
            <a:endParaRPr lang="pt-PT" dirty="0">
              <a:solidFill>
                <a:srgbClr val="17375E"/>
              </a:solidFill>
              <a:latin typeface="Calibri" pitchFamily="34" charset="0"/>
            </a:endParaRPr>
          </a:p>
          <a:p>
            <a:r>
              <a:rPr lang="pt-PT" dirty="0" smtClean="0">
                <a:solidFill>
                  <a:srgbClr val="17375E"/>
                </a:solidFill>
                <a:latin typeface="Calibri" pitchFamily="34" charset="0"/>
              </a:rPr>
              <a:t>Debilidades</a:t>
            </a:r>
            <a:endParaRPr lang="pt-BR" dirty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321545" name="Text Box 12"/>
          <p:cNvSpPr txBox="1">
            <a:spLocks noChangeArrowheads="1"/>
          </p:cNvSpPr>
          <p:nvPr/>
        </p:nvSpPr>
        <p:spPr bwMode="auto">
          <a:xfrm>
            <a:off x="5658795" y="2333568"/>
            <a:ext cx="746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solidFill>
                  <a:schemeClr val="bg1"/>
                </a:solidFill>
              </a:rPr>
              <a:t>Ambiental</a:t>
            </a:r>
          </a:p>
        </p:txBody>
      </p:sp>
      <p:sp>
        <p:nvSpPr>
          <p:cNvPr id="321546" name="Text Box 13"/>
          <p:cNvSpPr txBox="1">
            <a:spLocks noChangeArrowheads="1"/>
          </p:cNvSpPr>
          <p:nvPr/>
        </p:nvSpPr>
        <p:spPr bwMode="auto">
          <a:xfrm>
            <a:off x="5731820" y="3255906"/>
            <a:ext cx="612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solidFill>
                  <a:schemeClr val="bg1"/>
                </a:solidFill>
              </a:rPr>
              <a:t>Setorial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89444" y="252181"/>
            <a:ext cx="3096344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0" tIns="0" rIns="0" bIns="0" anchor="ctr"/>
          <a:lstStyle>
            <a:defPPr>
              <a:defRPr lang="pt-BR"/>
            </a:defPPr>
            <a:lvl2pPr lvl="1" eaLnBrk="0" fontAlgn="auto" hangingPunct="0">
              <a:spcBef>
                <a:spcPts val="0"/>
              </a:spcBef>
              <a:spcAft>
                <a:spcPts val="0"/>
              </a:spcAft>
              <a:defRPr sz="2600" b="1">
                <a:solidFill>
                  <a:srgbClr val="FF0000"/>
                </a:solidFill>
                <a:latin typeface="+mj-lt"/>
                <a:cs typeface="Tahoma" pitchFamily="34" charset="0"/>
              </a:defRPr>
            </a:lvl2pPr>
          </a:lstStyle>
          <a:p>
            <a:pPr marL="0" lvl="1"/>
            <a:r>
              <a:rPr lang="es-CO" sz="2400" dirty="0" smtClean="0">
                <a:solidFill>
                  <a:srgbClr val="17375E"/>
                </a:solidFill>
                <a:latin typeface="Calibri" panose="020F0502020204030204" pitchFamily="34" charset="0"/>
                <a:cs typeface="Arial" pitchFamily="34" charset="0"/>
              </a:rPr>
              <a:t>ANÁLISIS ESTRATEGICO</a:t>
            </a:r>
            <a:endParaRPr lang="es-CO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86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ipse 32"/>
          <p:cNvSpPr/>
          <p:nvPr/>
        </p:nvSpPr>
        <p:spPr>
          <a:xfrm>
            <a:off x="1232336" y="2204864"/>
            <a:ext cx="6652032" cy="353694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01" name="Retângulo 7"/>
          <p:cNvSpPr>
            <a:spLocks noChangeArrowheads="1"/>
          </p:cNvSpPr>
          <p:nvPr/>
        </p:nvSpPr>
        <p:spPr bwMode="auto">
          <a:xfrm>
            <a:off x="3658352" y="3352800"/>
            <a:ext cx="1800000" cy="1070534"/>
          </a:xfrm>
          <a:prstGeom prst="rect">
            <a:avLst/>
          </a:prstGeom>
          <a:solidFill>
            <a:schemeClr val="accent5">
              <a:shade val="51000"/>
              <a:satMod val="130000"/>
            </a:schemeClr>
          </a:solidFill>
          <a:ln w="19050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473575" algn="l"/>
              </a:tabLst>
            </a:pPr>
            <a:r>
              <a:rPr lang="es-PY" sz="1600" dirty="0" smtClean="0">
                <a:solidFill>
                  <a:schemeClr val="lt1"/>
                </a:solidFill>
              </a:rPr>
              <a:t>Empresas</a:t>
            </a:r>
            <a:r>
              <a:rPr lang="es-PY" sz="1600" dirty="0" smtClean="0"/>
              <a:t> de la competencia</a:t>
            </a:r>
            <a:r>
              <a:rPr lang="es-PY" sz="1600" dirty="0" smtClean="0">
                <a:solidFill>
                  <a:schemeClr val="lt1"/>
                </a:solidFill>
              </a:rPr>
              <a:t> , Negocios en general</a:t>
            </a:r>
            <a:endParaRPr lang="es-PY" sz="1600" dirty="0">
              <a:solidFill>
                <a:schemeClr val="lt1"/>
              </a:solidFill>
            </a:endParaRPr>
          </a:p>
        </p:txBody>
      </p:sp>
      <p:sp>
        <p:nvSpPr>
          <p:cNvPr id="4102" name="Retângulo 8"/>
          <p:cNvSpPr>
            <a:spLocks noChangeArrowheads="1"/>
          </p:cNvSpPr>
          <p:nvPr/>
        </p:nvSpPr>
        <p:spPr bwMode="auto">
          <a:xfrm>
            <a:off x="6372440" y="1696182"/>
            <a:ext cx="2160000" cy="360000"/>
          </a:xfrm>
          <a:prstGeom prst="rect">
            <a:avLst/>
          </a:prstGeom>
          <a:solidFill>
            <a:srgbClr val="E59609"/>
          </a:solidFill>
          <a:ln w="19050"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473575" algn="l"/>
              </a:tabLst>
            </a:pPr>
            <a:r>
              <a:rPr lang="en-US" sz="1600" dirty="0" smtClean="0">
                <a:solidFill>
                  <a:schemeClr val="lt1"/>
                </a:solidFill>
              </a:rPr>
              <a:t>GOBIERNO</a:t>
            </a:r>
            <a:endParaRPr lang="pt-BR" sz="1600" dirty="0">
              <a:solidFill>
                <a:schemeClr val="lt1"/>
              </a:solidFill>
            </a:endParaRPr>
          </a:p>
        </p:txBody>
      </p:sp>
      <p:sp>
        <p:nvSpPr>
          <p:cNvPr id="4103" name="Retângulo 9"/>
          <p:cNvSpPr>
            <a:spLocks noChangeArrowheads="1"/>
          </p:cNvSpPr>
          <p:nvPr/>
        </p:nvSpPr>
        <p:spPr bwMode="auto">
          <a:xfrm>
            <a:off x="539552" y="1696182"/>
            <a:ext cx="2160000" cy="360000"/>
          </a:xfrm>
          <a:prstGeom prst="rect">
            <a:avLst/>
          </a:prstGeom>
          <a:solidFill>
            <a:srgbClr val="E59609"/>
          </a:solidFill>
          <a:ln w="19050"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473575" algn="l"/>
              </a:tabLst>
            </a:pPr>
            <a:r>
              <a:rPr lang="en-US" sz="1600" dirty="0" smtClean="0">
                <a:solidFill>
                  <a:schemeClr val="lt1"/>
                </a:solidFill>
              </a:rPr>
              <a:t>ECONOMIA</a:t>
            </a:r>
            <a:endParaRPr lang="pt-BR" sz="1600" dirty="0">
              <a:solidFill>
                <a:schemeClr val="lt1"/>
              </a:solidFill>
            </a:endParaRPr>
          </a:p>
        </p:txBody>
      </p:sp>
      <p:sp>
        <p:nvSpPr>
          <p:cNvPr id="4104" name="Retângulo 10"/>
          <p:cNvSpPr>
            <a:spLocks noChangeArrowheads="1"/>
          </p:cNvSpPr>
          <p:nvPr/>
        </p:nvSpPr>
        <p:spPr bwMode="auto">
          <a:xfrm>
            <a:off x="539552" y="5949320"/>
            <a:ext cx="2160000" cy="360000"/>
          </a:xfrm>
          <a:prstGeom prst="rect">
            <a:avLst/>
          </a:prstGeom>
          <a:solidFill>
            <a:srgbClr val="E59609"/>
          </a:solidFill>
          <a:ln w="19050"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473575" algn="l"/>
              </a:tabLst>
            </a:pPr>
            <a:r>
              <a:rPr lang="en-US" sz="1600" dirty="0" smtClean="0">
                <a:solidFill>
                  <a:schemeClr val="lt1"/>
                </a:solidFill>
              </a:rPr>
              <a:t>TECNOLOGIA</a:t>
            </a:r>
            <a:endParaRPr lang="pt-BR" sz="1600" dirty="0">
              <a:solidFill>
                <a:schemeClr val="lt1"/>
              </a:solidFill>
            </a:endParaRPr>
          </a:p>
        </p:txBody>
      </p:sp>
      <p:sp>
        <p:nvSpPr>
          <p:cNvPr id="4105" name="Retângulo 12"/>
          <p:cNvSpPr>
            <a:spLocks noChangeArrowheads="1"/>
          </p:cNvSpPr>
          <p:nvPr/>
        </p:nvSpPr>
        <p:spPr bwMode="auto">
          <a:xfrm>
            <a:off x="6300432" y="5949320"/>
            <a:ext cx="2160000" cy="360000"/>
          </a:xfrm>
          <a:prstGeom prst="rect">
            <a:avLst/>
          </a:prstGeom>
          <a:solidFill>
            <a:srgbClr val="E59609"/>
          </a:solidFill>
          <a:ln w="19050"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473575" algn="l"/>
              </a:tabLst>
            </a:pPr>
            <a:r>
              <a:rPr lang="en-US" sz="1600" dirty="0" smtClean="0">
                <a:solidFill>
                  <a:schemeClr val="lt1"/>
                </a:solidFill>
              </a:rPr>
              <a:t>SOCIEDADE</a:t>
            </a:r>
            <a:endParaRPr lang="pt-BR" sz="1600" dirty="0">
              <a:solidFill>
                <a:schemeClr val="lt1"/>
              </a:solidFill>
            </a:endParaRPr>
          </a:p>
        </p:txBody>
      </p:sp>
      <p:sp>
        <p:nvSpPr>
          <p:cNvPr id="4106" name="Elipse 13"/>
          <p:cNvSpPr>
            <a:spLocks noChangeArrowheads="1"/>
          </p:cNvSpPr>
          <p:nvPr/>
        </p:nvSpPr>
        <p:spPr bwMode="auto">
          <a:xfrm>
            <a:off x="1330696" y="3613334"/>
            <a:ext cx="1800000" cy="720000"/>
          </a:xfrm>
          <a:prstGeom prst="ellipse">
            <a:avLst/>
          </a:prstGeom>
          <a:solidFill>
            <a:schemeClr val="accent5">
              <a:shade val="51000"/>
              <a:satMod val="130000"/>
            </a:schemeClr>
          </a:solidFill>
          <a:ln w="19050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473575" algn="l"/>
              </a:tabLst>
            </a:pPr>
            <a:r>
              <a:rPr lang="en-US" sz="1600" b="1" dirty="0" err="1" smtClean="0">
                <a:solidFill>
                  <a:schemeClr val="lt1"/>
                </a:solidFill>
              </a:rPr>
              <a:t>Cliente</a:t>
            </a:r>
            <a:endParaRPr lang="pt-BR" sz="1600" b="1" dirty="0">
              <a:solidFill>
                <a:schemeClr val="lt1"/>
              </a:solidFill>
            </a:endParaRPr>
          </a:p>
        </p:txBody>
      </p:sp>
      <p:sp>
        <p:nvSpPr>
          <p:cNvPr id="4107" name="Elipse 14"/>
          <p:cNvSpPr>
            <a:spLocks noChangeArrowheads="1"/>
          </p:cNvSpPr>
          <p:nvPr/>
        </p:nvSpPr>
        <p:spPr bwMode="auto">
          <a:xfrm>
            <a:off x="5940352" y="3613334"/>
            <a:ext cx="1800000" cy="720000"/>
          </a:xfrm>
          <a:prstGeom prst="ellipse">
            <a:avLst/>
          </a:prstGeom>
          <a:solidFill>
            <a:schemeClr val="accent5">
              <a:shade val="51000"/>
              <a:satMod val="130000"/>
            </a:schemeClr>
          </a:solidFill>
          <a:ln w="19050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473575" algn="l"/>
              </a:tabLst>
            </a:pPr>
            <a:r>
              <a:rPr lang="es-PY" sz="1600" b="1" dirty="0" smtClean="0"/>
              <a:t>Proveedor</a:t>
            </a:r>
            <a:endParaRPr lang="es-PY" sz="1600" b="1" dirty="0">
              <a:solidFill>
                <a:schemeClr val="lt1"/>
              </a:solidFill>
            </a:endParaRPr>
          </a:p>
        </p:txBody>
      </p:sp>
      <p:sp>
        <p:nvSpPr>
          <p:cNvPr id="4108" name="Elipse 15"/>
          <p:cNvSpPr>
            <a:spLocks noChangeArrowheads="1"/>
          </p:cNvSpPr>
          <p:nvPr/>
        </p:nvSpPr>
        <p:spPr bwMode="auto">
          <a:xfrm>
            <a:off x="3208352" y="2420888"/>
            <a:ext cx="2700000" cy="720000"/>
          </a:xfrm>
          <a:prstGeom prst="ellipse">
            <a:avLst/>
          </a:prstGeom>
          <a:solidFill>
            <a:schemeClr val="accent5">
              <a:shade val="51000"/>
              <a:satMod val="130000"/>
            </a:schemeClr>
          </a:solidFill>
          <a:ln w="19050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473575" algn="l"/>
              </a:tabLst>
            </a:pPr>
            <a:r>
              <a:rPr lang="es-PY" sz="1600" b="1" dirty="0" smtClean="0">
                <a:solidFill>
                  <a:schemeClr val="lt1"/>
                </a:solidFill>
              </a:rPr>
              <a:t>Productos Sustitutos</a:t>
            </a:r>
            <a:endParaRPr lang="es-PY" sz="1600" b="1" dirty="0">
              <a:solidFill>
                <a:schemeClr val="lt1"/>
              </a:solidFill>
            </a:endParaRPr>
          </a:p>
        </p:txBody>
      </p:sp>
      <p:sp>
        <p:nvSpPr>
          <p:cNvPr id="4109" name="Elipse 16"/>
          <p:cNvSpPr>
            <a:spLocks noChangeArrowheads="1"/>
          </p:cNvSpPr>
          <p:nvPr/>
        </p:nvSpPr>
        <p:spPr bwMode="auto">
          <a:xfrm>
            <a:off x="3208352" y="4797232"/>
            <a:ext cx="2700000" cy="720000"/>
          </a:xfrm>
          <a:prstGeom prst="ellipse">
            <a:avLst/>
          </a:prstGeom>
          <a:solidFill>
            <a:schemeClr val="accent5">
              <a:shade val="51000"/>
              <a:satMod val="130000"/>
            </a:schemeClr>
          </a:solidFill>
          <a:ln w="19050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473575" algn="l"/>
              </a:tabLst>
            </a:pPr>
            <a:r>
              <a:rPr lang="es-PY" sz="1600" b="1" dirty="0" smtClean="0"/>
              <a:t>Nuevos</a:t>
            </a:r>
            <a:r>
              <a:rPr lang="es-PY" sz="1600" b="1" dirty="0" smtClean="0">
                <a:solidFill>
                  <a:schemeClr val="lt1"/>
                </a:solidFill>
              </a:rPr>
              <a:t> Entrantes</a:t>
            </a:r>
            <a:endParaRPr lang="es-PY" sz="1600" b="1" dirty="0">
              <a:solidFill>
                <a:schemeClr val="lt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3556379" y="1691516"/>
            <a:ext cx="2003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D68C08"/>
                </a:solidFill>
                <a:sym typeface="Animals 2" pitchFamily="2" charset="2"/>
              </a:rPr>
              <a:t>MACRO AMBIENTE</a:t>
            </a:r>
            <a:endParaRPr lang="pt-BR" b="1" dirty="0">
              <a:solidFill>
                <a:srgbClr val="D68C08"/>
              </a:solidFill>
              <a:sym typeface="Animals 2" pitchFamily="2" charset="2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5030497" y="4437112"/>
            <a:ext cx="2162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AMBIENTE NEGOCIO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" name="Imagem 26" descr="1347912097_stock_mail-filters-app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13684">
            <a:off x="1394164" y="2221850"/>
            <a:ext cx="627045" cy="627045"/>
          </a:xfrm>
          <a:prstGeom prst="rect">
            <a:avLst/>
          </a:prstGeom>
        </p:spPr>
      </p:pic>
      <p:pic>
        <p:nvPicPr>
          <p:cNvPr id="28" name="Imagem 27" descr="1347912097_stock_mail-filters-app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977990">
            <a:off x="1733686" y="5167277"/>
            <a:ext cx="627045" cy="627045"/>
          </a:xfrm>
          <a:prstGeom prst="rect">
            <a:avLst/>
          </a:prstGeom>
        </p:spPr>
      </p:pic>
      <p:pic>
        <p:nvPicPr>
          <p:cNvPr id="29" name="Imagem 28" descr="1347912097_stock_mail-filters-app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405603" flipH="1">
            <a:off x="7014992" y="2244619"/>
            <a:ext cx="627045" cy="627045"/>
          </a:xfrm>
          <a:prstGeom prst="rect">
            <a:avLst/>
          </a:prstGeom>
        </p:spPr>
      </p:pic>
      <p:pic>
        <p:nvPicPr>
          <p:cNvPr id="30" name="Imagem 29" descr="1347912097_stock_mail-filters-appl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854947" flipH="1">
            <a:off x="6589829" y="5176213"/>
            <a:ext cx="627045" cy="627045"/>
          </a:xfrm>
          <a:prstGeom prst="rect">
            <a:avLst/>
          </a:prstGeom>
        </p:spPr>
      </p:pic>
      <p:pic>
        <p:nvPicPr>
          <p:cNvPr id="31" name="Imagem 30" descr="1347912097_stock_mail-filters-apply.png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 flipH="1">
            <a:off x="5494666" y="3786194"/>
            <a:ext cx="374280" cy="374280"/>
          </a:xfrm>
          <a:prstGeom prst="rect">
            <a:avLst/>
          </a:prstGeom>
        </p:spPr>
      </p:pic>
      <p:pic>
        <p:nvPicPr>
          <p:cNvPr id="32" name="Imagem 31" descr="1347912097_stock_mail-filters-apply.png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-10000"/>
          </a:blip>
          <a:stretch>
            <a:fillRect/>
          </a:stretch>
        </p:blipFill>
        <p:spPr>
          <a:xfrm>
            <a:off x="3189608" y="3786194"/>
            <a:ext cx="374280" cy="374280"/>
          </a:xfrm>
          <a:prstGeom prst="rect">
            <a:avLst/>
          </a:prstGeom>
        </p:spPr>
      </p:pic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0" y="116632"/>
            <a:ext cx="7956376" cy="7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>
              <a:defRPr/>
            </a:pPr>
            <a:r>
              <a:rPr lang="es-CO" sz="2600" b="1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ANÁLISIS </a:t>
            </a:r>
            <a:r>
              <a:rPr lang="es-CO" sz="2600" b="1" dirty="0">
                <a:solidFill>
                  <a:srgbClr val="0070C0"/>
                </a:solidFill>
                <a:latin typeface="+mn-lt"/>
                <a:cs typeface="Tahoma" pitchFamily="34" charset="0"/>
              </a:rPr>
              <a:t>EXTERNA</a:t>
            </a:r>
          </a:p>
        </p:txBody>
      </p:sp>
    </p:spTree>
    <p:extLst>
      <p:ext uri="{BB962C8B-B14F-4D97-AF65-F5344CB8AC3E}">
        <p14:creationId xmlns:p14="http://schemas.microsoft.com/office/powerpoint/2010/main" val="325978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3" name="Rectangle 3"/>
          <p:cNvSpPr>
            <a:spLocks noChangeArrowheads="1"/>
          </p:cNvSpPr>
          <p:nvPr/>
        </p:nvSpPr>
        <p:spPr bwMode="blackWhite">
          <a:xfrm>
            <a:off x="760192" y="1763200"/>
            <a:ext cx="1800000" cy="1080000"/>
          </a:xfrm>
          <a:prstGeom prst="rect">
            <a:avLst/>
          </a:prstGeom>
          <a:solidFill>
            <a:schemeClr val="accent5">
              <a:shade val="51000"/>
              <a:satMod val="130000"/>
            </a:schemeClr>
          </a:solidFill>
          <a:ln w="19050"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sz="1400" dirty="0" smtClean="0">
                <a:solidFill>
                  <a:schemeClr val="bg1"/>
                </a:solidFill>
              </a:rPr>
              <a:t>ANÁLISIS DE </a:t>
            </a:r>
            <a:r>
              <a:rPr lang="pt-BR" sz="1400" dirty="0">
                <a:solidFill>
                  <a:schemeClr val="bg1"/>
                </a:solidFill>
              </a:rPr>
              <a:t>L</a:t>
            </a:r>
            <a:r>
              <a:rPr lang="pt-BR" sz="1400" dirty="0" smtClean="0">
                <a:solidFill>
                  <a:schemeClr val="bg1"/>
                </a:solidFill>
              </a:rPr>
              <a:t>A COMPETENCIA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721926" name="Rectangle 6"/>
          <p:cNvSpPr>
            <a:spLocks noChangeArrowheads="1"/>
          </p:cNvSpPr>
          <p:nvPr/>
        </p:nvSpPr>
        <p:spPr bwMode="blackWhite">
          <a:xfrm>
            <a:off x="3064896" y="1763200"/>
            <a:ext cx="1800000" cy="1080000"/>
          </a:xfrm>
          <a:prstGeom prst="rect">
            <a:avLst/>
          </a:prstGeom>
          <a:solidFill>
            <a:schemeClr val="accent5">
              <a:shade val="51000"/>
              <a:satMod val="130000"/>
            </a:schemeClr>
          </a:solidFill>
          <a:ln w="19050"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400" dirty="0">
                <a:solidFill>
                  <a:schemeClr val="bg1"/>
                </a:solidFill>
              </a:rPr>
              <a:t>EMPRESAS E </a:t>
            </a:r>
            <a:r>
              <a:rPr lang="es-ES" sz="1400" dirty="0" smtClean="0">
                <a:solidFill>
                  <a:schemeClr val="bg1"/>
                </a:solidFill>
              </a:rPr>
              <a:t>PRODUCTOS </a:t>
            </a:r>
            <a:r>
              <a:rPr lang="es-ES" sz="1400" dirty="0">
                <a:solidFill>
                  <a:schemeClr val="bg1"/>
                </a:solidFill>
              </a:rPr>
              <a:t>DE </a:t>
            </a:r>
            <a:r>
              <a:rPr lang="es-ES" sz="1400" dirty="0" smtClean="0">
                <a:solidFill>
                  <a:schemeClr val="bg1"/>
                </a:solidFill>
              </a:rPr>
              <a:t>EXITO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721929" name="Rectangle 9"/>
          <p:cNvSpPr>
            <a:spLocks noChangeArrowheads="1"/>
          </p:cNvSpPr>
          <p:nvPr/>
        </p:nvSpPr>
        <p:spPr bwMode="blackWhite">
          <a:xfrm>
            <a:off x="5368952" y="1763200"/>
            <a:ext cx="1800000" cy="1080000"/>
          </a:xfrm>
          <a:prstGeom prst="rect">
            <a:avLst/>
          </a:prstGeom>
          <a:solidFill>
            <a:schemeClr val="accent5">
              <a:shade val="51000"/>
              <a:satMod val="130000"/>
            </a:schemeClr>
          </a:solidFill>
          <a:ln w="19050"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FACTORES </a:t>
            </a:r>
            <a:r>
              <a:rPr lang="es-ES" sz="1400" dirty="0">
                <a:solidFill>
                  <a:schemeClr val="bg1"/>
                </a:solidFill>
              </a:rPr>
              <a:t/>
            </a:r>
            <a:br>
              <a:rPr lang="es-ES" sz="1400" dirty="0">
                <a:solidFill>
                  <a:schemeClr val="bg1"/>
                </a:solidFill>
              </a:rPr>
            </a:br>
            <a:r>
              <a:rPr lang="es-ES" sz="1400" dirty="0">
                <a:solidFill>
                  <a:schemeClr val="bg1"/>
                </a:solidFill>
              </a:rPr>
              <a:t>DETERMINANTES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</a:rPr>
              <a:t>DE  ÉXITO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721932" name="Rectangle 12"/>
          <p:cNvSpPr>
            <a:spLocks noChangeArrowheads="1"/>
          </p:cNvSpPr>
          <p:nvPr/>
        </p:nvSpPr>
        <p:spPr bwMode="blackWhite">
          <a:xfrm>
            <a:off x="6847656" y="3347376"/>
            <a:ext cx="1828800" cy="990600"/>
          </a:xfrm>
          <a:prstGeom prst="rect">
            <a:avLst/>
          </a:prstGeom>
          <a:solidFill>
            <a:srgbClr val="E59609"/>
          </a:solidFill>
          <a:ln w="19050">
            <a:noFill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400" b="1" dirty="0" smtClean="0">
                <a:solidFill>
                  <a:schemeClr val="bg1"/>
                </a:solidFill>
              </a:rPr>
              <a:t>FACTORES – CLAVES DE ÉXITO 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721935" name="Rectangle 15"/>
          <p:cNvSpPr>
            <a:spLocks noChangeArrowheads="1"/>
          </p:cNvSpPr>
          <p:nvPr/>
        </p:nvSpPr>
        <p:spPr bwMode="blackWhite">
          <a:xfrm>
            <a:off x="5368952" y="4725264"/>
            <a:ext cx="1800000" cy="1080000"/>
          </a:xfrm>
          <a:prstGeom prst="rect">
            <a:avLst/>
          </a:prstGeom>
          <a:solidFill>
            <a:schemeClr val="accent5">
              <a:shade val="51000"/>
              <a:satMod val="130000"/>
            </a:schemeClr>
          </a:solidFill>
          <a:ln w="19050"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400" dirty="0" smtClean="0">
                <a:solidFill>
                  <a:schemeClr val="bg1"/>
                </a:solidFill>
              </a:rPr>
              <a:t>FACTORES </a:t>
            </a:r>
            <a:r>
              <a:rPr lang="es-ES" sz="1400" dirty="0">
                <a:solidFill>
                  <a:schemeClr val="bg1"/>
                </a:solidFill>
              </a:rPr>
              <a:t>VALORIZADOS Y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  <a:r>
              <a:rPr lang="es-ES" sz="1400" dirty="0">
                <a:solidFill>
                  <a:schemeClr val="bg1"/>
                </a:solidFill>
              </a:rPr>
              <a:t>DECISIVOS </a:t>
            </a:r>
            <a:r>
              <a:rPr lang="es-ES" sz="1400" dirty="0" smtClean="0">
                <a:solidFill>
                  <a:schemeClr val="bg1"/>
                </a:solidFill>
              </a:rPr>
              <a:t>PARA COMPRA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721938" name="Rectangle 18"/>
          <p:cNvSpPr>
            <a:spLocks noChangeArrowheads="1"/>
          </p:cNvSpPr>
          <p:nvPr/>
        </p:nvSpPr>
        <p:spPr bwMode="blackWhite">
          <a:xfrm>
            <a:off x="3064896" y="4725264"/>
            <a:ext cx="1800000" cy="1080000"/>
          </a:xfrm>
          <a:prstGeom prst="rect">
            <a:avLst/>
          </a:prstGeom>
          <a:solidFill>
            <a:schemeClr val="accent5">
              <a:shade val="51000"/>
              <a:satMod val="130000"/>
            </a:schemeClr>
          </a:solidFill>
          <a:ln w="19050"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400" dirty="0" smtClean="0">
                <a:solidFill>
                  <a:schemeClr val="bg1"/>
                </a:solidFill>
              </a:rPr>
              <a:t>COMPORTAMIENTO DE LOS CLIENTES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721941" name="Rectangle 21"/>
          <p:cNvSpPr>
            <a:spLocks noChangeArrowheads="1"/>
          </p:cNvSpPr>
          <p:nvPr/>
        </p:nvSpPr>
        <p:spPr bwMode="blackWhite">
          <a:xfrm>
            <a:off x="760192" y="4725264"/>
            <a:ext cx="1800000" cy="1080000"/>
          </a:xfrm>
          <a:prstGeom prst="rect">
            <a:avLst/>
          </a:prstGeom>
          <a:solidFill>
            <a:schemeClr val="accent5">
              <a:shade val="51000"/>
              <a:satMod val="130000"/>
            </a:schemeClr>
          </a:solidFill>
          <a:ln w="19050"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1400" dirty="0" smtClean="0">
                <a:solidFill>
                  <a:schemeClr val="bg1"/>
                </a:solidFill>
              </a:rPr>
              <a:t>ANÁLISIS DE   DEMANDA</a:t>
            </a:r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23" name="Imagem 22" descr="1347912097_stock_mail-filters-apply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8408" y="2116060"/>
            <a:ext cx="374280" cy="374280"/>
          </a:xfrm>
          <a:prstGeom prst="rect">
            <a:avLst/>
          </a:prstGeom>
        </p:spPr>
      </p:pic>
      <p:pic>
        <p:nvPicPr>
          <p:cNvPr id="24" name="Imagem 23" descr="1347912097_stock_mail-filters-apply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6904" y="2116060"/>
            <a:ext cx="374280" cy="374280"/>
          </a:xfrm>
          <a:prstGeom prst="rect">
            <a:avLst/>
          </a:prstGeom>
        </p:spPr>
      </p:pic>
      <p:pic>
        <p:nvPicPr>
          <p:cNvPr id="25" name="Imagem 24" descr="1347912097_stock_mail-filters-apply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8408" y="5078124"/>
            <a:ext cx="374280" cy="374280"/>
          </a:xfrm>
          <a:prstGeom prst="rect">
            <a:avLst/>
          </a:prstGeom>
        </p:spPr>
      </p:pic>
      <p:pic>
        <p:nvPicPr>
          <p:cNvPr id="26" name="Imagem 25" descr="1347912097_stock_mail-filters-apply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6904" y="5078124"/>
            <a:ext cx="374280" cy="374280"/>
          </a:xfrm>
          <a:prstGeom prst="rect">
            <a:avLst/>
          </a:prstGeom>
        </p:spPr>
      </p:pic>
      <p:grpSp>
        <p:nvGrpSpPr>
          <p:cNvPr id="35" name="Grupo 34"/>
          <p:cNvGrpSpPr/>
          <p:nvPr/>
        </p:nvGrpSpPr>
        <p:grpSpPr>
          <a:xfrm>
            <a:off x="7241160" y="2195247"/>
            <a:ext cx="950344" cy="950345"/>
            <a:chOff x="7092280" y="2060847"/>
            <a:chExt cx="950344" cy="950345"/>
          </a:xfrm>
        </p:grpSpPr>
        <p:pic>
          <p:nvPicPr>
            <p:cNvPr id="27" name="Imagem 26" descr="1347912097_stock_mail-filters-appl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7668344" y="2636912"/>
              <a:ext cx="374280" cy="374280"/>
            </a:xfrm>
            <a:prstGeom prst="rect">
              <a:avLst/>
            </a:prstGeom>
          </p:spPr>
        </p:pic>
        <p:cxnSp>
          <p:nvCxnSpPr>
            <p:cNvPr id="33" name="Conector reto 32"/>
            <p:cNvCxnSpPr/>
            <p:nvPr/>
          </p:nvCxnSpPr>
          <p:spPr>
            <a:xfrm>
              <a:off x="7092280" y="2060847"/>
              <a:ext cx="79208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rot="16200000">
              <a:off x="7459440" y="2456892"/>
              <a:ext cx="79208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o 35"/>
          <p:cNvGrpSpPr/>
          <p:nvPr/>
        </p:nvGrpSpPr>
        <p:grpSpPr>
          <a:xfrm flipV="1">
            <a:off x="7241160" y="4499504"/>
            <a:ext cx="950344" cy="950345"/>
            <a:chOff x="7092280" y="2060847"/>
            <a:chExt cx="950344" cy="950345"/>
          </a:xfrm>
        </p:grpSpPr>
        <p:pic>
          <p:nvPicPr>
            <p:cNvPr id="37" name="Imagem 36" descr="1347912097_stock_mail-filters-appl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7668344" y="2636912"/>
              <a:ext cx="374280" cy="374280"/>
            </a:xfrm>
            <a:prstGeom prst="rect">
              <a:avLst/>
            </a:prstGeom>
          </p:spPr>
        </p:pic>
        <p:cxnSp>
          <p:nvCxnSpPr>
            <p:cNvPr id="38" name="Conector reto 37"/>
            <p:cNvCxnSpPr/>
            <p:nvPr/>
          </p:nvCxnSpPr>
          <p:spPr>
            <a:xfrm>
              <a:off x="7092280" y="2060847"/>
              <a:ext cx="79208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 rot="16200000">
              <a:off x="7459440" y="2456892"/>
              <a:ext cx="79208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0" y="144015"/>
            <a:ext cx="7956376" cy="7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>
              <a:defRPr/>
            </a:pPr>
            <a:endParaRPr lang="es-CO" sz="2600" b="1" dirty="0" smtClean="0">
              <a:solidFill>
                <a:srgbClr val="0070C0"/>
              </a:solidFill>
              <a:latin typeface="+mn-lt"/>
              <a:cs typeface="Tahoma" pitchFamily="34" charset="0"/>
            </a:endParaRPr>
          </a:p>
          <a:p>
            <a:pPr lvl="1">
              <a:defRPr/>
            </a:pPr>
            <a:r>
              <a:rPr lang="es-CO" sz="2600" b="1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ANÁLISIS INTERNA</a:t>
            </a:r>
          </a:p>
          <a:p>
            <a:pPr lvl="1">
              <a:defRPr/>
            </a:pPr>
            <a:endParaRPr lang="es-CO" sz="2600" b="1" dirty="0">
              <a:solidFill>
                <a:srgbClr val="0070C0"/>
              </a:solidFill>
              <a:latin typeface="+mn-lt"/>
              <a:cs typeface="Tahoma" pitchFamily="34" charset="0"/>
            </a:endParaRPr>
          </a:p>
          <a:p>
            <a:pPr lvl="1">
              <a:defRPr/>
            </a:pPr>
            <a:r>
              <a:rPr lang="es-CO" sz="2600" b="1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FACTORES-CLAVES </a:t>
            </a:r>
            <a:r>
              <a:rPr lang="es-CO" sz="2600" b="1" dirty="0">
                <a:solidFill>
                  <a:srgbClr val="0070C0"/>
                </a:solidFill>
                <a:latin typeface="+mn-lt"/>
                <a:cs typeface="Tahoma" pitchFamily="34" charset="0"/>
              </a:rPr>
              <a:t>DE É</a:t>
            </a:r>
            <a:r>
              <a:rPr lang="es-CO" sz="2600" b="1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XITO</a:t>
            </a:r>
            <a:endParaRPr lang="es-CO" sz="2600" b="1" dirty="0">
              <a:solidFill>
                <a:srgbClr val="0070C0"/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89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323850" y="1182688"/>
            <a:ext cx="8393113" cy="20621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lvl="1" indent="0" algn="just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es-PY" sz="2000" dirty="0" smtClean="0">
                <a:latin typeface="+mj-lt"/>
              </a:rPr>
              <a:t>Os</a:t>
            </a:r>
            <a:r>
              <a:rPr lang="es-PY" sz="2000" b="1" dirty="0" smtClean="0">
                <a:latin typeface="+mj-lt"/>
              </a:rPr>
              <a:t> FCS (Factores-Clave de éxito)</a:t>
            </a:r>
            <a:r>
              <a:rPr lang="es-PY" sz="2000" dirty="0" smtClean="0">
                <a:latin typeface="+mj-lt"/>
              </a:rPr>
              <a:t> </a:t>
            </a:r>
            <a:r>
              <a:rPr lang="es-PY" sz="2000" b="1" dirty="0" smtClean="0">
                <a:solidFill>
                  <a:srgbClr val="FF0000"/>
                </a:solidFill>
                <a:latin typeface="+mj-lt"/>
              </a:rPr>
              <a:t>son determinantes del nivel de competitividad </a:t>
            </a:r>
            <a:r>
              <a:rPr lang="es-PY" sz="2000" dirty="0" smtClean="0">
                <a:latin typeface="+mj-lt"/>
              </a:rPr>
              <a:t>base para a </a:t>
            </a:r>
            <a:r>
              <a:rPr lang="es-PY" sz="2000" b="1" dirty="0" smtClean="0">
                <a:solidFill>
                  <a:srgbClr val="FF0000"/>
                </a:solidFill>
                <a:latin typeface="+mj-lt"/>
              </a:rPr>
              <a:t>Superación Relacional</a:t>
            </a:r>
            <a:r>
              <a:rPr lang="es-PY" sz="2000" dirty="0" smtClean="0">
                <a:latin typeface="+mj-lt"/>
              </a:rPr>
              <a:t>, ellos determinan las condiciones de la empresa de atender/superar las expectativas e preferencias </a:t>
            </a:r>
            <a:r>
              <a:rPr lang="es-PY" sz="2000" b="1" dirty="0" smtClean="0">
                <a:solidFill>
                  <a:srgbClr val="262673"/>
                </a:solidFill>
                <a:latin typeface="+mj-lt"/>
              </a:rPr>
              <a:t>mas</a:t>
            </a:r>
            <a:r>
              <a:rPr lang="es-PY" sz="2000" dirty="0" smtClean="0">
                <a:latin typeface="+mj-lt"/>
              </a:rPr>
              <a:t> </a:t>
            </a:r>
            <a:r>
              <a:rPr lang="es-PY" sz="2000" b="1" dirty="0" smtClean="0">
                <a:solidFill>
                  <a:srgbClr val="262673"/>
                </a:solidFill>
                <a:latin typeface="+mj-lt"/>
              </a:rPr>
              <a:t>relevantes</a:t>
            </a:r>
            <a:r>
              <a:rPr lang="es-PY" sz="2000" dirty="0" smtClean="0">
                <a:latin typeface="+mj-lt"/>
              </a:rPr>
              <a:t> de los demandantes </a:t>
            </a:r>
            <a:r>
              <a:rPr lang="es-PY" sz="2000" b="1" dirty="0" smtClean="0">
                <a:solidFill>
                  <a:srgbClr val="262673"/>
                </a:solidFill>
                <a:latin typeface="+mj-lt"/>
              </a:rPr>
              <a:t>comparativamente</a:t>
            </a:r>
            <a:r>
              <a:rPr lang="es-PY" sz="2000" dirty="0" smtClean="0">
                <a:latin typeface="+mj-lt"/>
              </a:rPr>
              <a:t> a los </a:t>
            </a:r>
            <a:r>
              <a:rPr lang="es-PY" sz="2000" b="1" dirty="0" smtClean="0">
                <a:solidFill>
                  <a:srgbClr val="262673"/>
                </a:solidFill>
                <a:latin typeface="+mj-lt"/>
              </a:rPr>
              <a:t>competidores</a:t>
            </a:r>
            <a:r>
              <a:rPr lang="es-PY" sz="2000" dirty="0" smtClean="0">
                <a:latin typeface="+mj-lt"/>
              </a:rPr>
              <a:t>.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pt-BR" sz="2000" dirty="0" smtClean="0">
                <a:latin typeface="+mj-lt"/>
              </a:rPr>
              <a:t>	</a:t>
            </a:r>
          </a:p>
          <a:p>
            <a:pPr lvl="1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pt-BR" sz="2000" dirty="0" smtClean="0">
                <a:latin typeface="+mj-lt"/>
              </a:rPr>
              <a:t>	</a:t>
            </a:r>
            <a:endParaRPr lang="pt-BR" sz="2000" dirty="0" smtClean="0">
              <a:latin typeface="+mj-lt"/>
              <a:cs typeface="Tahoma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6237" y="3217863"/>
            <a:ext cx="83407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defRPr/>
            </a:pPr>
            <a:r>
              <a:rPr lang="es-PY" sz="2000" dirty="0" smtClean="0">
                <a:latin typeface="+mj-lt"/>
                <a:cs typeface="Arial" charset="0"/>
              </a:rPr>
              <a:t>Os FCS pueden ser llamados de </a:t>
            </a:r>
            <a:r>
              <a:rPr lang="es-PY" sz="2000" b="1" dirty="0" smtClean="0">
                <a:solidFill>
                  <a:srgbClr val="FF0000"/>
                </a:solidFill>
                <a:latin typeface="+mj-lt"/>
                <a:cs typeface="Arial" charset="0"/>
              </a:rPr>
              <a:t>Criterios Ganadores de Pedido</a:t>
            </a:r>
            <a:r>
              <a:rPr lang="es-PY" sz="2000" dirty="0" smtClean="0">
                <a:solidFill>
                  <a:srgbClr val="FF0000"/>
                </a:solidFill>
                <a:latin typeface="+mj-lt"/>
                <a:cs typeface="Arial" charset="0"/>
              </a:rPr>
              <a:t>:</a:t>
            </a:r>
            <a:r>
              <a:rPr lang="es-PY" sz="2000" dirty="0" smtClean="0">
                <a:latin typeface="+mj-lt"/>
                <a:cs typeface="Arial" charset="0"/>
              </a:rPr>
              <a:t> son los que contribuyen directa e significativamente para a </a:t>
            </a:r>
            <a:r>
              <a:rPr lang="es-PY" sz="2000" b="1" dirty="0" smtClean="0">
                <a:solidFill>
                  <a:srgbClr val="003366"/>
                </a:solidFill>
                <a:latin typeface="+mj-lt"/>
                <a:cs typeface="Arial" charset="0"/>
              </a:rPr>
              <a:t>realización de un negocio</a:t>
            </a:r>
            <a:r>
              <a:rPr lang="es-PY" sz="2000" dirty="0" smtClean="0">
                <a:latin typeface="+mj-lt"/>
                <a:cs typeface="Arial" charset="0"/>
              </a:rPr>
              <a:t>, ósea , para  ganar un pedido. São considerados por consumidores como </a:t>
            </a:r>
            <a:r>
              <a:rPr lang="es-PY" sz="2000" b="1" dirty="0" smtClean="0">
                <a:solidFill>
                  <a:srgbClr val="003366"/>
                </a:solidFill>
                <a:latin typeface="+mj-lt"/>
                <a:cs typeface="Arial" charset="0"/>
              </a:rPr>
              <a:t>razones-claves para comprar un producto o servicio</a:t>
            </a:r>
            <a:r>
              <a:rPr lang="es-PY" sz="2000" dirty="0" smtClean="0">
                <a:latin typeface="+mj-lt"/>
                <a:cs typeface="Arial" charset="0"/>
              </a:rPr>
              <a:t>. </a:t>
            </a:r>
          </a:p>
          <a:p>
            <a:pPr algn="just" eaLnBrk="1" hangingPunct="1">
              <a:defRPr/>
            </a:pPr>
            <a:endParaRPr lang="pt-BR" sz="2000" dirty="0">
              <a:latin typeface="+mj-lt"/>
              <a:cs typeface="Arial" charset="0"/>
            </a:endParaRPr>
          </a:p>
          <a:p>
            <a:pPr algn="just" eaLnBrk="1" hangingPunct="1">
              <a:defRPr/>
            </a:pPr>
            <a:r>
              <a:rPr lang="es-PY" sz="2000" dirty="0" smtClean="0">
                <a:latin typeface="+mj-lt"/>
                <a:cs typeface="Arial" charset="0"/>
              </a:rPr>
              <a:t>Los FCS son determinantes para el mejoramiento de los </a:t>
            </a:r>
            <a:r>
              <a:rPr lang="es-PY" sz="2000" b="1" dirty="0" err="1" smtClean="0">
                <a:solidFill>
                  <a:srgbClr val="003366"/>
                </a:solidFill>
                <a:latin typeface="+mj-lt"/>
                <a:cs typeface="Arial" charset="0"/>
              </a:rPr>
              <a:t>direccionadores</a:t>
            </a:r>
            <a:r>
              <a:rPr lang="es-PY" sz="2000" b="1" dirty="0" smtClean="0">
                <a:solidFill>
                  <a:srgbClr val="003366"/>
                </a:solidFill>
                <a:latin typeface="+mj-lt"/>
                <a:cs typeface="Arial" charset="0"/>
              </a:rPr>
              <a:t> de valor y sus indicadores</a:t>
            </a:r>
            <a:r>
              <a:rPr lang="pt-BR" sz="2000" b="1" dirty="0" smtClean="0">
                <a:solidFill>
                  <a:srgbClr val="003366"/>
                </a:solidFill>
                <a:latin typeface="+mj-lt"/>
                <a:cs typeface="Arial" charset="0"/>
              </a:rPr>
              <a:t>.</a:t>
            </a:r>
            <a:endParaRPr lang="pt-BR" sz="2000" dirty="0">
              <a:latin typeface="+mj-lt"/>
              <a:cs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3988" y="169863"/>
            <a:ext cx="7777162" cy="7635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indent="-471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600" b="1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FACTORES-CLAVES DE EXITO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2600" b="1" dirty="0">
              <a:solidFill>
                <a:srgbClr val="0070C0"/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53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3131840" y="3140968"/>
            <a:ext cx="2736304" cy="10367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E596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100" b="1" dirty="0" smtClean="0">
                <a:solidFill>
                  <a:srgbClr val="0070C0"/>
                </a:solidFill>
              </a:rPr>
              <a:t>4. EQUIPO GERENCIAL</a:t>
            </a:r>
          </a:p>
          <a:p>
            <a:r>
              <a:rPr lang="es-PY" sz="1100" dirty="0" smtClean="0">
                <a:solidFill>
                  <a:srgbClr val="FF0000"/>
                </a:solidFill>
              </a:rPr>
              <a:t>Habilidades </a:t>
            </a:r>
          </a:p>
          <a:p>
            <a:r>
              <a:rPr lang="es-PY" sz="1100" dirty="0" smtClean="0">
                <a:solidFill>
                  <a:schemeClr val="tx1"/>
                </a:solidFill>
              </a:rPr>
              <a:t>Congruencia de valores</a:t>
            </a:r>
          </a:p>
          <a:p>
            <a:r>
              <a:rPr lang="es-PY" sz="1100" dirty="0" smtClean="0">
                <a:solidFill>
                  <a:srgbClr val="FF0000"/>
                </a:solidFill>
              </a:rPr>
              <a:t>Espíritu de equipo</a:t>
            </a:r>
          </a:p>
          <a:p>
            <a:r>
              <a:rPr lang="es-PY" sz="1100" dirty="0" smtClean="0">
                <a:solidFill>
                  <a:schemeClr val="tx1"/>
                </a:solidFill>
              </a:rPr>
              <a:t>Experiencia</a:t>
            </a:r>
          </a:p>
          <a:p>
            <a:r>
              <a:rPr lang="es-PY" sz="1100" dirty="0" smtClean="0">
                <a:solidFill>
                  <a:srgbClr val="FF0000"/>
                </a:solidFill>
              </a:rPr>
              <a:t>Coordinación de esfuerzos</a:t>
            </a:r>
          </a:p>
          <a:p>
            <a:pPr algn="ctr"/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3131840" y="1916832"/>
            <a:ext cx="2736304" cy="10367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E596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100" b="1" dirty="0" smtClean="0">
                <a:solidFill>
                  <a:srgbClr val="0070C0"/>
                </a:solidFill>
              </a:rPr>
              <a:t>3</a:t>
            </a:r>
            <a:r>
              <a:rPr lang="es-PY" sz="1100" b="1" dirty="0" smtClean="0">
                <a:solidFill>
                  <a:srgbClr val="0070C0"/>
                </a:solidFill>
              </a:rPr>
              <a:t>. SISTEMA DE INFORMACIONES GERENCIALES</a:t>
            </a:r>
          </a:p>
          <a:p>
            <a:r>
              <a:rPr lang="es-PY" sz="1100" dirty="0" smtClean="0">
                <a:solidFill>
                  <a:srgbClr val="FF0000"/>
                </a:solidFill>
              </a:rPr>
              <a:t>Calidad das informaciones</a:t>
            </a:r>
          </a:p>
          <a:p>
            <a:r>
              <a:rPr lang="es-PY" sz="1100" dirty="0" smtClean="0">
                <a:solidFill>
                  <a:schemeClr val="tx1"/>
                </a:solidFill>
              </a:rPr>
              <a:t>Capacidad de expansión</a:t>
            </a:r>
          </a:p>
          <a:p>
            <a:r>
              <a:rPr lang="es-PY" sz="1100" dirty="0" smtClean="0">
                <a:solidFill>
                  <a:schemeClr val="tx1"/>
                </a:solidFill>
              </a:rPr>
              <a:t>Velocidad  de respuesta</a:t>
            </a:r>
          </a:p>
          <a:p>
            <a:r>
              <a:rPr lang="es-PY" sz="1100" dirty="0" smtClean="0">
                <a:solidFill>
                  <a:schemeClr val="tx1"/>
                </a:solidFill>
              </a:rPr>
              <a:t>Sistema orientado para el usuario</a:t>
            </a:r>
          </a:p>
          <a:p>
            <a:pPr algn="ctr"/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6012160" y="3140968"/>
            <a:ext cx="2736304" cy="10367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E596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100" b="1" dirty="0">
                <a:solidFill>
                  <a:srgbClr val="0070C0"/>
                </a:solidFill>
              </a:rPr>
              <a:t>7. RECURSOS HUMANOS</a:t>
            </a:r>
          </a:p>
          <a:p>
            <a:r>
              <a:rPr lang="es-PY" sz="1100" dirty="0" smtClean="0">
                <a:solidFill>
                  <a:srgbClr val="FF0000"/>
                </a:solidFill>
              </a:rPr>
              <a:t>Capacidad de los funcionarios</a:t>
            </a:r>
          </a:p>
          <a:p>
            <a:r>
              <a:rPr lang="es-PY" sz="1100" dirty="0" smtClean="0">
                <a:solidFill>
                  <a:schemeClr val="tx1"/>
                </a:solidFill>
              </a:rPr>
              <a:t>Sistemas de personas</a:t>
            </a:r>
          </a:p>
          <a:p>
            <a:r>
              <a:rPr lang="es-PY" sz="1100" dirty="0" err="1" smtClean="0">
                <a:solidFill>
                  <a:schemeClr val="tx1"/>
                </a:solidFill>
              </a:rPr>
              <a:t>Turnover</a:t>
            </a:r>
            <a:r>
              <a:rPr lang="es-PY" sz="1100" dirty="0" smtClean="0">
                <a:solidFill>
                  <a:schemeClr val="tx1"/>
                </a:solidFill>
              </a:rPr>
              <a:t> de empleados</a:t>
            </a:r>
          </a:p>
          <a:p>
            <a:r>
              <a:rPr lang="es-PY" sz="1100" dirty="0" smtClean="0">
                <a:solidFill>
                  <a:srgbClr val="FF0000"/>
                </a:solidFill>
              </a:rPr>
              <a:t>Crecimiento y capacitación de funcionarios</a:t>
            </a:r>
            <a:endParaRPr lang="es-PY" sz="1100" dirty="0">
              <a:solidFill>
                <a:srgbClr val="FF0000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6012160" y="1916832"/>
            <a:ext cx="2736304" cy="10367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E596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100" b="1" dirty="0">
                <a:solidFill>
                  <a:srgbClr val="0070C0"/>
                </a:solidFill>
              </a:rPr>
              <a:t>6. </a:t>
            </a:r>
            <a:r>
              <a:rPr lang="pt-BR" sz="1100" b="1" dirty="0" smtClean="0">
                <a:solidFill>
                  <a:srgbClr val="0070C0"/>
                </a:solidFill>
              </a:rPr>
              <a:t>FINANZAS</a:t>
            </a:r>
            <a:endParaRPr lang="pt-BR" sz="1100" b="1" dirty="0">
              <a:solidFill>
                <a:srgbClr val="0070C0"/>
              </a:solidFill>
            </a:endParaRPr>
          </a:p>
          <a:p>
            <a:r>
              <a:rPr lang="es-PY" sz="1100" dirty="0" smtClean="0">
                <a:solidFill>
                  <a:srgbClr val="FF0000"/>
                </a:solidFill>
              </a:rPr>
              <a:t>Apalancamiento financiero</a:t>
            </a:r>
          </a:p>
          <a:p>
            <a:r>
              <a:rPr lang="es-PY" sz="1100" dirty="0" smtClean="0">
                <a:solidFill>
                  <a:schemeClr val="tx1"/>
                </a:solidFill>
              </a:rPr>
              <a:t>Proporciones  del Balance </a:t>
            </a:r>
          </a:p>
          <a:p>
            <a:r>
              <a:rPr lang="es-PY" sz="1100" dirty="0" smtClean="0">
                <a:solidFill>
                  <a:srgbClr val="FF0000"/>
                </a:solidFill>
              </a:rPr>
              <a:t>Relaciones con el accionista</a:t>
            </a:r>
          </a:p>
          <a:p>
            <a:r>
              <a:rPr lang="es-PY" sz="1100" dirty="0" smtClean="0">
                <a:solidFill>
                  <a:schemeClr val="tx1"/>
                </a:solidFill>
              </a:rPr>
              <a:t>Situación fiscal</a:t>
            </a:r>
          </a:p>
          <a:p>
            <a:pPr algn="ctr"/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012160" y="4365104"/>
            <a:ext cx="2736304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E596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100" b="1" dirty="0">
                <a:solidFill>
                  <a:srgbClr val="0070C0"/>
                </a:solidFill>
              </a:rPr>
              <a:t>8. </a:t>
            </a:r>
            <a:r>
              <a:rPr lang="es-PY" sz="1100" b="1" dirty="0" smtClean="0">
                <a:solidFill>
                  <a:srgbClr val="0070C0"/>
                </a:solidFill>
              </a:rPr>
              <a:t>ASPECTOS ORGANIZACIONALES</a:t>
            </a:r>
          </a:p>
          <a:p>
            <a:r>
              <a:rPr lang="es-PY" sz="1100" dirty="0" smtClean="0">
                <a:solidFill>
                  <a:srgbClr val="FF0000"/>
                </a:solidFill>
              </a:rPr>
              <a:t>Sistema de planificación estratégica</a:t>
            </a:r>
          </a:p>
          <a:p>
            <a:r>
              <a:rPr lang="es-PY" sz="1100" dirty="0" smtClean="0">
                <a:solidFill>
                  <a:schemeClr val="tx1"/>
                </a:solidFill>
              </a:rPr>
              <a:t>Capacidad y habilidad de la alta administración</a:t>
            </a:r>
          </a:p>
          <a:p>
            <a:r>
              <a:rPr lang="es-PY" sz="1100" dirty="0" smtClean="0">
                <a:solidFill>
                  <a:srgbClr val="FF0000"/>
                </a:solidFill>
              </a:rPr>
              <a:t>Estructura organizacional</a:t>
            </a:r>
          </a:p>
          <a:p>
            <a:r>
              <a:rPr lang="es-PY" sz="1100" dirty="0" smtClean="0">
                <a:solidFill>
                  <a:schemeClr val="tx1"/>
                </a:solidFill>
              </a:rPr>
              <a:t>Situación de normas</a:t>
            </a:r>
            <a:r>
              <a:rPr lang="pt-BR" sz="1100" dirty="0" smtClean="0">
                <a:solidFill>
                  <a:schemeClr val="tx1"/>
                </a:solidFill>
              </a:rPr>
              <a:t> y procedimentos</a:t>
            </a:r>
            <a:endParaRPr lang="pt-BR" sz="1100" dirty="0">
              <a:solidFill>
                <a:schemeClr val="tx1"/>
              </a:solidFill>
            </a:endParaRPr>
          </a:p>
          <a:p>
            <a:endParaRPr lang="pt-BR" sz="1100" dirty="0">
              <a:solidFill>
                <a:schemeClr val="tx1"/>
              </a:solidFill>
            </a:endParaRPr>
          </a:p>
          <a:p>
            <a:pPr algn="ctr"/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3131840" y="4365104"/>
            <a:ext cx="2736304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E596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100" b="1" dirty="0">
                <a:solidFill>
                  <a:srgbClr val="0070C0"/>
                </a:solidFill>
              </a:rPr>
              <a:t>5. </a:t>
            </a:r>
            <a:r>
              <a:rPr lang="pt-BR" sz="1100" b="1" dirty="0" smtClean="0">
                <a:solidFill>
                  <a:srgbClr val="0070C0"/>
                </a:solidFill>
              </a:rPr>
              <a:t>OPERACIONES</a:t>
            </a:r>
            <a:endParaRPr lang="pt-BR" sz="1100" b="1" dirty="0">
              <a:solidFill>
                <a:srgbClr val="0070C0"/>
              </a:solidFill>
            </a:endParaRPr>
          </a:p>
          <a:p>
            <a:r>
              <a:rPr lang="es-PY" sz="1100" dirty="0" smtClean="0">
                <a:solidFill>
                  <a:schemeClr val="tx1"/>
                </a:solidFill>
              </a:rPr>
              <a:t>Controle de materias primas</a:t>
            </a:r>
          </a:p>
          <a:p>
            <a:r>
              <a:rPr lang="es-PY" sz="1100" dirty="0" smtClean="0">
                <a:solidFill>
                  <a:srgbClr val="FF0000"/>
                </a:solidFill>
              </a:rPr>
              <a:t>Capacidad de producción</a:t>
            </a:r>
          </a:p>
          <a:p>
            <a:r>
              <a:rPr lang="es-PY" sz="1100" dirty="0" smtClean="0">
                <a:solidFill>
                  <a:srgbClr val="FF0000"/>
                </a:solidFill>
              </a:rPr>
              <a:t>Estructura de costo de producción</a:t>
            </a:r>
          </a:p>
          <a:p>
            <a:r>
              <a:rPr lang="es-PY" sz="1100" dirty="0" smtClean="0">
                <a:solidFill>
                  <a:schemeClr val="tx1"/>
                </a:solidFill>
              </a:rPr>
              <a:t>Apalancamiento operacional</a:t>
            </a:r>
          </a:p>
          <a:p>
            <a:r>
              <a:rPr lang="es-PY" sz="1100" dirty="0" smtClean="0">
                <a:solidFill>
                  <a:schemeClr val="tx1"/>
                </a:solidFill>
              </a:rPr>
              <a:t>Instalaciones e </a:t>
            </a:r>
            <a:r>
              <a:rPr lang="es-PY" sz="1100" dirty="0">
                <a:solidFill>
                  <a:schemeClr val="tx1"/>
                </a:solidFill>
              </a:rPr>
              <a:t> </a:t>
            </a:r>
            <a:r>
              <a:rPr lang="es-PY" sz="1100" dirty="0" smtClean="0">
                <a:solidFill>
                  <a:schemeClr val="tx1"/>
                </a:solidFill>
              </a:rPr>
              <a:t>maquinarias</a:t>
            </a:r>
          </a:p>
          <a:p>
            <a:r>
              <a:rPr lang="es-PY" sz="1100" dirty="0" smtClean="0">
                <a:solidFill>
                  <a:schemeClr val="tx1"/>
                </a:solidFill>
              </a:rPr>
              <a:t>Control de inventario</a:t>
            </a:r>
          </a:p>
          <a:p>
            <a:r>
              <a:rPr lang="es-PY" sz="1100" dirty="0" smtClean="0">
                <a:solidFill>
                  <a:srgbClr val="FF0000"/>
                </a:solidFill>
              </a:rPr>
              <a:t>Control de calidad</a:t>
            </a:r>
          </a:p>
          <a:p>
            <a:r>
              <a:rPr lang="es-PY" sz="1100" dirty="0" smtClean="0">
                <a:solidFill>
                  <a:schemeClr val="tx1"/>
                </a:solidFill>
              </a:rPr>
              <a:t>Eficiencia energética</a:t>
            </a:r>
          </a:p>
          <a:p>
            <a:r>
              <a:rPr lang="es-PY" sz="1100" dirty="0" smtClean="0">
                <a:solidFill>
                  <a:srgbClr val="FF0000"/>
                </a:solidFill>
              </a:rPr>
              <a:t>Eficacia de PCP</a:t>
            </a:r>
          </a:p>
          <a:p>
            <a:pPr algn="ctr"/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39552" y="4365104"/>
            <a:ext cx="2448272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E596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100" b="1" dirty="0">
                <a:solidFill>
                  <a:srgbClr val="0070C0"/>
                </a:solidFill>
              </a:rPr>
              <a:t>2. </a:t>
            </a:r>
            <a:r>
              <a:rPr lang="pt-BR" sz="1100" b="1" dirty="0" err="1" smtClean="0">
                <a:solidFill>
                  <a:srgbClr val="0070C0"/>
                </a:solidFill>
              </a:rPr>
              <a:t>Research</a:t>
            </a:r>
            <a:r>
              <a:rPr lang="pt-BR" sz="1100" b="1" dirty="0" smtClean="0">
                <a:solidFill>
                  <a:srgbClr val="0070C0"/>
                </a:solidFill>
              </a:rPr>
              <a:t> </a:t>
            </a:r>
            <a:r>
              <a:rPr lang="pt-BR" sz="1100" b="1" dirty="0" err="1" smtClean="0">
                <a:solidFill>
                  <a:srgbClr val="0070C0"/>
                </a:solidFill>
              </a:rPr>
              <a:t>and</a:t>
            </a:r>
            <a:r>
              <a:rPr lang="pt-BR" sz="1100" b="1" dirty="0" smtClean="0">
                <a:solidFill>
                  <a:srgbClr val="0070C0"/>
                </a:solidFill>
              </a:rPr>
              <a:t> </a:t>
            </a:r>
            <a:r>
              <a:rPr lang="pt-BR" sz="1100" b="1" dirty="0" err="1" smtClean="0">
                <a:solidFill>
                  <a:srgbClr val="0070C0"/>
                </a:solidFill>
              </a:rPr>
              <a:t>development</a:t>
            </a:r>
            <a:r>
              <a:rPr lang="pt-BR" sz="11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es-PY" sz="1100" dirty="0" smtClean="0">
                <a:solidFill>
                  <a:srgbClr val="FF0000"/>
                </a:solidFill>
              </a:rPr>
              <a:t>Capacidad</a:t>
            </a:r>
            <a:r>
              <a:rPr lang="pt-BR" sz="1100" dirty="0" smtClean="0">
                <a:solidFill>
                  <a:srgbClr val="FF0000"/>
                </a:solidFill>
              </a:rPr>
              <a:t> </a:t>
            </a:r>
            <a:r>
              <a:rPr lang="pt-BR" sz="1100" dirty="0">
                <a:solidFill>
                  <a:srgbClr val="FF0000"/>
                </a:solidFill>
              </a:rPr>
              <a:t>de </a:t>
            </a:r>
            <a:r>
              <a:rPr lang="pt-BR" sz="1100" dirty="0" smtClean="0">
                <a:solidFill>
                  <a:srgbClr val="FF0000"/>
                </a:solidFill>
              </a:rPr>
              <a:t>R&amp;D </a:t>
            </a:r>
            <a:r>
              <a:rPr lang="pt-BR" sz="1100" dirty="0">
                <a:solidFill>
                  <a:srgbClr val="FF0000"/>
                </a:solidFill>
              </a:rPr>
              <a:t>de </a:t>
            </a:r>
            <a:r>
              <a:rPr lang="pt-BR" sz="1100" dirty="0" smtClean="0">
                <a:solidFill>
                  <a:srgbClr val="FF0000"/>
                </a:solidFill>
              </a:rPr>
              <a:t>produto</a:t>
            </a:r>
          </a:p>
          <a:p>
            <a:r>
              <a:rPr lang="es-PY" sz="1100" dirty="0" smtClean="0">
                <a:solidFill>
                  <a:srgbClr val="FF0000"/>
                </a:solidFill>
              </a:rPr>
              <a:t>Capacidad</a:t>
            </a:r>
            <a:r>
              <a:rPr lang="pt-BR" sz="1100" dirty="0" smtClean="0">
                <a:solidFill>
                  <a:srgbClr val="FF0000"/>
                </a:solidFill>
              </a:rPr>
              <a:t> </a:t>
            </a:r>
            <a:r>
              <a:rPr lang="pt-BR" sz="1100" dirty="0">
                <a:solidFill>
                  <a:srgbClr val="FF0000"/>
                </a:solidFill>
              </a:rPr>
              <a:t>de </a:t>
            </a:r>
            <a:r>
              <a:rPr lang="pt-BR" sz="1100" dirty="0" smtClean="0">
                <a:solidFill>
                  <a:srgbClr val="FF0000"/>
                </a:solidFill>
              </a:rPr>
              <a:t>R&amp;D </a:t>
            </a:r>
            <a:r>
              <a:rPr lang="pt-BR" sz="1100" dirty="0">
                <a:solidFill>
                  <a:srgbClr val="FF0000"/>
                </a:solidFill>
              </a:rPr>
              <a:t>de </a:t>
            </a:r>
            <a:r>
              <a:rPr lang="es-PY" sz="1100" dirty="0" smtClean="0">
                <a:solidFill>
                  <a:srgbClr val="FF0000"/>
                </a:solidFill>
              </a:rPr>
              <a:t>proceso</a:t>
            </a:r>
          </a:p>
          <a:p>
            <a:r>
              <a:rPr lang="es-PY" sz="1100" dirty="0" smtClean="0">
                <a:solidFill>
                  <a:schemeClr val="tx1"/>
                </a:solidFill>
              </a:rPr>
              <a:t>Capacidad de producción de prototipos</a:t>
            </a:r>
          </a:p>
          <a:p>
            <a:pPr algn="ctr"/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39552" y="1916832"/>
            <a:ext cx="2448272" cy="22608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E596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100" b="1" dirty="0">
                <a:solidFill>
                  <a:srgbClr val="0070C0"/>
                </a:solidFill>
              </a:rPr>
              <a:t>1. MARKETING</a:t>
            </a:r>
          </a:p>
          <a:p>
            <a:pPr marL="180975" indent="-180975"/>
            <a:r>
              <a:rPr lang="es-PY" sz="1100" dirty="0" smtClean="0">
                <a:solidFill>
                  <a:srgbClr val="FF0000"/>
                </a:solidFill>
              </a:rPr>
              <a:t>Calidad de producto</a:t>
            </a:r>
          </a:p>
          <a:p>
            <a:pPr marL="180975" indent="-180975"/>
            <a:r>
              <a:rPr lang="es-PY" sz="1100" dirty="0" smtClean="0">
                <a:solidFill>
                  <a:srgbClr val="FF0000"/>
                </a:solidFill>
              </a:rPr>
              <a:t>Número de líneas de producto</a:t>
            </a:r>
          </a:p>
          <a:p>
            <a:pPr marL="180975" indent="-180975"/>
            <a:r>
              <a:rPr lang="es-PY" sz="1100" dirty="0" smtClean="0">
                <a:solidFill>
                  <a:srgbClr val="FF0000"/>
                </a:solidFill>
              </a:rPr>
              <a:t>Diferenciación de producto</a:t>
            </a:r>
          </a:p>
          <a:p>
            <a:pPr marL="180975" indent="-180975"/>
            <a:r>
              <a:rPr lang="es-PY" sz="1100" dirty="0" smtClean="0">
                <a:solidFill>
                  <a:schemeClr val="tx1"/>
                </a:solidFill>
              </a:rPr>
              <a:t>Participación de mercado</a:t>
            </a:r>
          </a:p>
          <a:p>
            <a:pPr marL="180975" indent="-180975"/>
            <a:r>
              <a:rPr lang="es-PY" sz="1100" dirty="0" smtClean="0">
                <a:solidFill>
                  <a:srgbClr val="FF0000"/>
                </a:solidFill>
              </a:rPr>
              <a:t>Políticas de determinación de precio</a:t>
            </a:r>
          </a:p>
          <a:p>
            <a:pPr marL="180975" indent="-180975"/>
            <a:r>
              <a:rPr lang="es-PY" sz="1100" dirty="0" smtClean="0">
                <a:solidFill>
                  <a:schemeClr val="tx1"/>
                </a:solidFill>
              </a:rPr>
              <a:t>Canales de distribución</a:t>
            </a:r>
          </a:p>
          <a:p>
            <a:pPr marL="180975" indent="-180975"/>
            <a:r>
              <a:rPr lang="es-PY" sz="1100" dirty="0" smtClean="0">
                <a:solidFill>
                  <a:schemeClr val="tx1"/>
                </a:solidFill>
              </a:rPr>
              <a:t>Programas promocionales</a:t>
            </a:r>
          </a:p>
          <a:p>
            <a:pPr marL="180975" indent="-180975"/>
            <a:r>
              <a:rPr lang="es-PY" sz="1100" dirty="0" smtClean="0">
                <a:solidFill>
                  <a:srgbClr val="FF0000"/>
                </a:solidFill>
              </a:rPr>
              <a:t>Servicio al cliente</a:t>
            </a:r>
          </a:p>
          <a:p>
            <a:pPr marL="180975" indent="-180975"/>
            <a:r>
              <a:rPr lang="es-PY" sz="1100" dirty="0" smtClean="0">
                <a:solidFill>
                  <a:srgbClr val="FF0000"/>
                </a:solidFill>
              </a:rPr>
              <a:t>Conocimiento do mercado</a:t>
            </a:r>
          </a:p>
          <a:p>
            <a:pPr marL="180975" indent="-180975"/>
            <a:r>
              <a:rPr lang="es-PY" sz="1100" dirty="0" smtClean="0">
                <a:solidFill>
                  <a:srgbClr val="FF0000"/>
                </a:solidFill>
              </a:rPr>
              <a:t>Propaganda</a:t>
            </a:r>
          </a:p>
          <a:p>
            <a:pPr marL="180975" indent="-180975"/>
            <a:r>
              <a:rPr lang="es-PY" sz="1100" dirty="0" smtClean="0">
                <a:solidFill>
                  <a:srgbClr val="FF0000"/>
                </a:solidFill>
              </a:rPr>
              <a:t>Fuerza de vendas</a:t>
            </a:r>
          </a:p>
          <a:p>
            <a:pPr algn="ctr"/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1341438"/>
            <a:ext cx="8135938" cy="482252"/>
          </a:xfrm>
          <a:prstGeom prst="rect">
            <a:avLst/>
          </a:prstGeom>
        </p:spPr>
        <p:txBody>
          <a:bodyPr anchor="ctr"/>
          <a:lstStyle/>
          <a:p>
            <a:pPr marL="457200" marR="0" lvl="0" indent="-457200" defTabSz="914400" eaLnBrk="0" latinLnBrk="0" hangingPunct="0">
              <a:lnSpc>
                <a:spcPct val="150000"/>
              </a:lnSpc>
              <a:buClr>
                <a:srgbClr val="000066"/>
              </a:buClr>
              <a:buSzPct val="100000"/>
              <a:tabLst/>
              <a:defRPr/>
            </a:pPr>
            <a:r>
              <a:rPr lang="pt-BR" b="1" dirty="0" smtClean="0">
                <a:solidFill>
                  <a:srgbClr val="E59609"/>
                </a:solidFill>
                <a:latin typeface="+mj-lt"/>
                <a:cs typeface="Arial" pitchFamily="34" charset="0"/>
              </a:rPr>
              <a:t>LISTA DE VERIFICAÇÃO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-36512" y="116632"/>
            <a:ext cx="7956376" cy="7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>
              <a:defRPr/>
            </a:pPr>
            <a:r>
              <a:rPr lang="es-CO" b="1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DIFERENCIALES </a:t>
            </a:r>
            <a:r>
              <a:rPr lang="es-CO" b="1" dirty="0">
                <a:solidFill>
                  <a:srgbClr val="0070C0"/>
                </a:solidFill>
                <a:latin typeface="+mn-lt"/>
                <a:cs typeface="Tahoma" pitchFamily="34" charset="0"/>
              </a:rPr>
              <a:t>COMPETITIVOS</a:t>
            </a:r>
          </a:p>
          <a:p>
            <a:pPr lvl="1">
              <a:defRPr/>
            </a:pPr>
            <a:r>
              <a:rPr lang="es-CO" b="1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ANÁLISIS DE </a:t>
            </a:r>
            <a:r>
              <a:rPr lang="es-CO" b="1" dirty="0">
                <a:solidFill>
                  <a:srgbClr val="0070C0"/>
                </a:solidFill>
                <a:latin typeface="+mn-lt"/>
                <a:cs typeface="Tahoma" pitchFamily="34" charset="0"/>
              </a:rPr>
              <a:t>AMBIENTE </a:t>
            </a:r>
            <a:r>
              <a:rPr lang="es-CO" b="1" dirty="0" smtClean="0">
                <a:solidFill>
                  <a:srgbClr val="0070C0"/>
                </a:solidFill>
                <a:latin typeface="+mn-lt"/>
                <a:cs typeface="Tahoma" pitchFamily="34" charset="0"/>
              </a:rPr>
              <a:t>INTERNO</a:t>
            </a:r>
            <a:endParaRPr lang="es-CO" b="1" dirty="0">
              <a:solidFill>
                <a:srgbClr val="0070C0"/>
              </a:solidFill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42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74240" y="140370"/>
            <a:ext cx="845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lvl="1" eaLnBrk="0" hangingPunct="0">
              <a:defRPr/>
            </a:pPr>
            <a:endParaRPr lang="es-CO" sz="2600" b="1" dirty="0">
              <a:solidFill>
                <a:srgbClr val="0070C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55601" y="1332458"/>
            <a:ext cx="2479693" cy="1800400"/>
          </a:xfrm>
          <a:prstGeom prst="rect">
            <a:avLst/>
          </a:prstGeom>
          <a:solidFill>
            <a:srgbClr val="002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pt-BR" sz="1600" b="1" dirty="0" smtClean="0"/>
              <a:t>FACTORES</a:t>
            </a:r>
          </a:p>
          <a:p>
            <a:pPr algn="r"/>
            <a:r>
              <a:rPr lang="pt-BR" sz="1600" b="1" dirty="0" smtClean="0"/>
              <a:t> EXTERNOS</a:t>
            </a:r>
          </a:p>
          <a:p>
            <a:pPr algn="ctr"/>
            <a:endParaRPr lang="pt-BR" sz="1600" b="1" dirty="0" smtClean="0">
              <a:solidFill>
                <a:srgbClr val="866244"/>
              </a:solidFill>
            </a:endParaRPr>
          </a:p>
          <a:p>
            <a:pPr algn="ctr"/>
            <a:endParaRPr lang="pt-BR" sz="1600" b="1" dirty="0" smtClean="0"/>
          </a:p>
          <a:p>
            <a:r>
              <a:rPr lang="pt-BR" sz="1600" b="1" dirty="0" smtClean="0"/>
              <a:t>FACTORES </a:t>
            </a:r>
          </a:p>
          <a:p>
            <a:r>
              <a:rPr lang="pt-BR" sz="1600" b="1" dirty="0" smtClean="0"/>
              <a:t>INTERNOS</a:t>
            </a:r>
            <a:endParaRPr lang="pt-BR" sz="1600" b="1" dirty="0"/>
          </a:p>
        </p:txBody>
      </p:sp>
      <p:sp>
        <p:nvSpPr>
          <p:cNvPr id="12" name="Retângulo 11"/>
          <p:cNvSpPr/>
          <p:nvPr/>
        </p:nvSpPr>
        <p:spPr>
          <a:xfrm>
            <a:off x="3504174" y="5096931"/>
            <a:ext cx="2273052" cy="1227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1200" dirty="0" smtClean="0">
                <a:solidFill>
                  <a:srgbClr val="00214D"/>
                </a:solidFill>
              </a:rPr>
              <a:t>Cuadrante</a:t>
            </a:r>
            <a:r>
              <a:rPr lang="en-US" sz="1200" dirty="0" smtClean="0">
                <a:solidFill>
                  <a:srgbClr val="00214D"/>
                </a:solidFill>
              </a:rPr>
              <a:t> com </a:t>
            </a:r>
            <a:r>
              <a:rPr lang="es-PY" sz="1200" dirty="0" smtClean="0">
                <a:solidFill>
                  <a:srgbClr val="00214D"/>
                </a:solidFill>
              </a:rPr>
              <a:t>foco</a:t>
            </a:r>
            <a:r>
              <a:rPr lang="en-US" sz="1200" dirty="0" smtClean="0">
                <a:solidFill>
                  <a:srgbClr val="00214D"/>
                </a:solidFill>
              </a:rPr>
              <a:t> en el </a:t>
            </a:r>
            <a:r>
              <a:rPr lang="es-PY" sz="1200" dirty="0" smtClean="0">
                <a:solidFill>
                  <a:srgbClr val="00214D"/>
                </a:solidFill>
              </a:rPr>
              <a:t>crecimiento</a:t>
            </a:r>
            <a:r>
              <a:rPr lang="en-US" sz="1200" dirty="0" smtClean="0">
                <a:solidFill>
                  <a:srgbClr val="00214D"/>
                </a:solidFill>
              </a:rPr>
              <a:t> </a:t>
            </a:r>
            <a:r>
              <a:rPr lang="es-PY" sz="1200" dirty="0" smtClean="0">
                <a:solidFill>
                  <a:srgbClr val="00214D"/>
                </a:solidFill>
              </a:rPr>
              <a:t>interno</a:t>
            </a:r>
            <a:r>
              <a:rPr lang="en-US" sz="1200" dirty="0" smtClean="0">
                <a:solidFill>
                  <a:srgbClr val="00214D"/>
                </a:solidFill>
              </a:rPr>
              <a:t> de la </a:t>
            </a:r>
            <a:r>
              <a:rPr lang="es-PY" sz="1200" dirty="0" smtClean="0">
                <a:solidFill>
                  <a:srgbClr val="00214D"/>
                </a:solidFill>
              </a:rPr>
              <a:t>empresa</a:t>
            </a:r>
            <a:r>
              <a:rPr lang="en-US" sz="1200" dirty="0" smtClean="0">
                <a:solidFill>
                  <a:srgbClr val="00214D"/>
                </a:solidFill>
              </a:rPr>
              <a:t> </a:t>
            </a:r>
            <a:r>
              <a:rPr lang="en-US" sz="1200" dirty="0">
                <a:solidFill>
                  <a:srgbClr val="00214D"/>
                </a:solidFill>
              </a:rPr>
              <a:t>(Como </a:t>
            </a:r>
            <a:r>
              <a:rPr lang="es-PY" sz="1200" dirty="0" smtClean="0">
                <a:solidFill>
                  <a:srgbClr val="00214D"/>
                </a:solidFill>
              </a:rPr>
              <a:t>evitar</a:t>
            </a:r>
            <a:r>
              <a:rPr lang="en-US" sz="1200" dirty="0" smtClean="0">
                <a:solidFill>
                  <a:srgbClr val="00214D"/>
                </a:solidFill>
              </a:rPr>
              <a:t> </a:t>
            </a:r>
            <a:r>
              <a:rPr lang="es-PY" sz="1200" dirty="0" smtClean="0">
                <a:solidFill>
                  <a:srgbClr val="00214D"/>
                </a:solidFill>
              </a:rPr>
              <a:t>que</a:t>
            </a:r>
            <a:r>
              <a:rPr lang="en-US" sz="1200" dirty="0" smtClean="0">
                <a:solidFill>
                  <a:srgbClr val="00214D"/>
                </a:solidFill>
              </a:rPr>
              <a:t> </a:t>
            </a:r>
            <a:r>
              <a:rPr lang="es-PY" sz="1200" dirty="0" smtClean="0">
                <a:solidFill>
                  <a:srgbClr val="00214D"/>
                </a:solidFill>
              </a:rPr>
              <a:t>una</a:t>
            </a:r>
            <a:r>
              <a:rPr lang="en-US" sz="1200" dirty="0" smtClean="0">
                <a:solidFill>
                  <a:srgbClr val="00214D"/>
                </a:solidFill>
              </a:rPr>
              <a:t> </a:t>
            </a:r>
            <a:r>
              <a:rPr lang="es-PY" sz="1200" dirty="0" smtClean="0">
                <a:solidFill>
                  <a:srgbClr val="00214D"/>
                </a:solidFill>
              </a:rPr>
              <a:t>debilidad</a:t>
            </a:r>
            <a:r>
              <a:rPr lang="en-US" sz="1200" dirty="0" smtClean="0">
                <a:solidFill>
                  <a:srgbClr val="00214D"/>
                </a:solidFill>
              </a:rPr>
              <a:t> </a:t>
            </a:r>
            <a:r>
              <a:rPr lang="es-PY" sz="1200" dirty="0" smtClean="0">
                <a:solidFill>
                  <a:srgbClr val="00214D"/>
                </a:solidFill>
              </a:rPr>
              <a:t>impida</a:t>
            </a:r>
            <a:r>
              <a:rPr lang="en-US" sz="1200" dirty="0" smtClean="0">
                <a:solidFill>
                  <a:srgbClr val="00214D"/>
                </a:solidFill>
              </a:rPr>
              <a:t> </a:t>
            </a:r>
            <a:r>
              <a:rPr lang="es-PY" sz="1200" dirty="0" smtClean="0">
                <a:solidFill>
                  <a:srgbClr val="00214D"/>
                </a:solidFill>
              </a:rPr>
              <a:t>aprovechar</a:t>
            </a:r>
            <a:r>
              <a:rPr lang="en-US" sz="1200" dirty="0" smtClean="0">
                <a:solidFill>
                  <a:srgbClr val="00214D"/>
                </a:solidFill>
              </a:rPr>
              <a:t> </a:t>
            </a:r>
            <a:r>
              <a:rPr lang="es-PY" sz="1200" dirty="0" smtClean="0">
                <a:solidFill>
                  <a:srgbClr val="00214D"/>
                </a:solidFill>
              </a:rPr>
              <a:t>una</a:t>
            </a:r>
            <a:r>
              <a:rPr lang="en-US" sz="1200" dirty="0" smtClean="0">
                <a:solidFill>
                  <a:srgbClr val="00214D"/>
                </a:solidFill>
              </a:rPr>
              <a:t> </a:t>
            </a:r>
            <a:r>
              <a:rPr lang="es-PY" sz="1200" dirty="0" smtClean="0">
                <a:solidFill>
                  <a:srgbClr val="00214D"/>
                </a:solidFill>
              </a:rPr>
              <a:t>oportunidad</a:t>
            </a:r>
            <a:r>
              <a:rPr lang="en-US" sz="1200" dirty="0" smtClean="0">
                <a:solidFill>
                  <a:srgbClr val="00214D"/>
                </a:solidFill>
              </a:rPr>
              <a:t>?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846106" y="5096931"/>
            <a:ext cx="2686334" cy="1227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1200" dirty="0" smtClean="0">
                <a:solidFill>
                  <a:srgbClr val="00214D"/>
                </a:solidFill>
              </a:rPr>
              <a:t>Cuadrante</a:t>
            </a:r>
            <a:r>
              <a:rPr lang="en-US" sz="1200" dirty="0" smtClean="0">
                <a:solidFill>
                  <a:srgbClr val="00214D"/>
                </a:solidFill>
              </a:rPr>
              <a:t> con </a:t>
            </a:r>
            <a:r>
              <a:rPr lang="es-PY" sz="1200" dirty="0" smtClean="0">
                <a:solidFill>
                  <a:srgbClr val="00214D"/>
                </a:solidFill>
              </a:rPr>
              <a:t>foco</a:t>
            </a:r>
            <a:r>
              <a:rPr lang="en-US" sz="1200" dirty="0" smtClean="0">
                <a:solidFill>
                  <a:srgbClr val="00214D"/>
                </a:solidFill>
              </a:rPr>
              <a:t> en el  </a:t>
            </a:r>
            <a:r>
              <a:rPr lang="es-PY" sz="1200" dirty="0" smtClean="0">
                <a:solidFill>
                  <a:srgbClr val="00214D"/>
                </a:solidFill>
              </a:rPr>
              <a:t>reposicionamiento</a:t>
            </a:r>
            <a:r>
              <a:rPr lang="en-US" sz="1200" dirty="0" smtClean="0">
                <a:solidFill>
                  <a:srgbClr val="00214D"/>
                </a:solidFill>
              </a:rPr>
              <a:t> de la </a:t>
            </a:r>
            <a:r>
              <a:rPr lang="es-PY" sz="1200" dirty="0" smtClean="0">
                <a:solidFill>
                  <a:srgbClr val="00214D"/>
                </a:solidFill>
              </a:rPr>
              <a:t>empresa</a:t>
            </a:r>
          </a:p>
          <a:p>
            <a:r>
              <a:rPr lang="en-US" sz="1200" dirty="0" smtClean="0">
                <a:solidFill>
                  <a:srgbClr val="00214D"/>
                </a:solidFill>
              </a:rPr>
              <a:t>(</a:t>
            </a:r>
            <a:r>
              <a:rPr lang="en-US" sz="1200" dirty="0">
                <a:solidFill>
                  <a:srgbClr val="00214D"/>
                </a:solidFill>
              </a:rPr>
              <a:t>Como </a:t>
            </a:r>
            <a:r>
              <a:rPr lang="es-PY" sz="1200" dirty="0" smtClean="0">
                <a:solidFill>
                  <a:srgbClr val="00214D"/>
                </a:solidFill>
              </a:rPr>
              <a:t>evitar</a:t>
            </a:r>
            <a:r>
              <a:rPr lang="en-US" sz="1200" dirty="0" smtClean="0">
                <a:solidFill>
                  <a:srgbClr val="00214D"/>
                </a:solidFill>
              </a:rPr>
              <a:t> </a:t>
            </a:r>
            <a:r>
              <a:rPr lang="es-PY" sz="1200" dirty="0" smtClean="0">
                <a:solidFill>
                  <a:srgbClr val="00214D"/>
                </a:solidFill>
              </a:rPr>
              <a:t>que</a:t>
            </a:r>
            <a:r>
              <a:rPr lang="en-US" sz="1200" dirty="0" smtClean="0">
                <a:solidFill>
                  <a:srgbClr val="00214D"/>
                </a:solidFill>
              </a:rPr>
              <a:t> </a:t>
            </a:r>
            <a:r>
              <a:rPr lang="es-PY" sz="1200" dirty="0" smtClean="0">
                <a:solidFill>
                  <a:srgbClr val="00214D"/>
                </a:solidFill>
              </a:rPr>
              <a:t>una</a:t>
            </a:r>
            <a:r>
              <a:rPr lang="en-US" sz="1200" dirty="0" smtClean="0">
                <a:solidFill>
                  <a:srgbClr val="00214D"/>
                </a:solidFill>
              </a:rPr>
              <a:t> </a:t>
            </a:r>
            <a:r>
              <a:rPr lang="es-PY" sz="1200" dirty="0" smtClean="0">
                <a:solidFill>
                  <a:srgbClr val="00214D"/>
                </a:solidFill>
              </a:rPr>
              <a:t>debilidad</a:t>
            </a:r>
            <a:r>
              <a:rPr lang="en-US" sz="1200" dirty="0" smtClean="0">
                <a:solidFill>
                  <a:srgbClr val="00214D"/>
                </a:solidFill>
              </a:rPr>
              <a:t> </a:t>
            </a:r>
            <a:r>
              <a:rPr lang="es-PY" sz="1200" dirty="0" smtClean="0">
                <a:solidFill>
                  <a:srgbClr val="00214D"/>
                </a:solidFill>
              </a:rPr>
              <a:t>potencialice</a:t>
            </a:r>
            <a:r>
              <a:rPr lang="en-US" sz="1200" dirty="0" smtClean="0">
                <a:solidFill>
                  <a:srgbClr val="00214D"/>
                </a:solidFill>
              </a:rPr>
              <a:t> </a:t>
            </a:r>
            <a:r>
              <a:rPr lang="es-PY" sz="1200" dirty="0" smtClean="0">
                <a:solidFill>
                  <a:srgbClr val="00214D"/>
                </a:solidFill>
              </a:rPr>
              <a:t>una</a:t>
            </a:r>
            <a:r>
              <a:rPr lang="en-US" sz="1200" dirty="0" smtClean="0">
                <a:solidFill>
                  <a:srgbClr val="00214D"/>
                </a:solidFill>
              </a:rPr>
              <a:t> </a:t>
            </a:r>
            <a:r>
              <a:rPr lang="es-PY" sz="1200" dirty="0" smtClean="0">
                <a:solidFill>
                  <a:srgbClr val="00214D"/>
                </a:solidFill>
              </a:rPr>
              <a:t>amenaza</a:t>
            </a:r>
            <a:r>
              <a:rPr lang="en-US" sz="1200" dirty="0" smtClean="0">
                <a:solidFill>
                  <a:srgbClr val="00214D"/>
                </a:solidFill>
              </a:rPr>
              <a:t>?</a:t>
            </a:r>
            <a:endParaRPr lang="pt-BR" sz="1200" dirty="0">
              <a:solidFill>
                <a:srgbClr val="00214D"/>
              </a:solidFill>
            </a:endParaRPr>
          </a:p>
          <a:p>
            <a:pPr algn="ctr"/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504174" y="3214694"/>
            <a:ext cx="2273052" cy="18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1200" dirty="0" smtClean="0">
                <a:solidFill>
                  <a:srgbClr val="00214D"/>
                </a:solidFill>
              </a:rPr>
              <a:t>Cuadrante</a:t>
            </a:r>
            <a:r>
              <a:rPr lang="en-US" sz="1200" dirty="0" smtClean="0">
                <a:solidFill>
                  <a:srgbClr val="00214D"/>
                </a:solidFill>
              </a:rPr>
              <a:t> com </a:t>
            </a:r>
            <a:r>
              <a:rPr lang="es-PY" sz="1200" dirty="0" smtClean="0">
                <a:solidFill>
                  <a:srgbClr val="00214D"/>
                </a:solidFill>
              </a:rPr>
              <a:t>foco</a:t>
            </a:r>
            <a:r>
              <a:rPr lang="en-US" sz="1200" dirty="0" smtClean="0">
                <a:solidFill>
                  <a:srgbClr val="00214D"/>
                </a:solidFill>
              </a:rPr>
              <a:t>  en el </a:t>
            </a:r>
          </a:p>
          <a:p>
            <a:r>
              <a:rPr lang="es-PY" sz="1200" dirty="0" smtClean="0">
                <a:solidFill>
                  <a:srgbClr val="00214D"/>
                </a:solidFill>
              </a:rPr>
              <a:t>crecimiento</a:t>
            </a:r>
            <a:r>
              <a:rPr lang="en-US" sz="1200" dirty="0" smtClean="0">
                <a:solidFill>
                  <a:srgbClr val="00214D"/>
                </a:solidFill>
              </a:rPr>
              <a:t> de la </a:t>
            </a:r>
            <a:r>
              <a:rPr lang="es-PY" sz="1200" dirty="0" smtClean="0">
                <a:solidFill>
                  <a:srgbClr val="00214D"/>
                </a:solidFill>
              </a:rPr>
              <a:t>empresa</a:t>
            </a:r>
          </a:p>
          <a:p>
            <a:r>
              <a:rPr lang="en-US" sz="1200" dirty="0" smtClean="0">
                <a:solidFill>
                  <a:srgbClr val="00214D"/>
                </a:solidFill>
              </a:rPr>
              <a:t>(</a:t>
            </a:r>
            <a:r>
              <a:rPr lang="en-US" sz="1200" dirty="0">
                <a:solidFill>
                  <a:srgbClr val="00214D"/>
                </a:solidFill>
              </a:rPr>
              <a:t>Como </a:t>
            </a:r>
            <a:r>
              <a:rPr lang="es-PY" sz="1200" dirty="0" smtClean="0">
                <a:solidFill>
                  <a:srgbClr val="00214D"/>
                </a:solidFill>
              </a:rPr>
              <a:t>las</a:t>
            </a:r>
            <a:r>
              <a:rPr lang="en-US" sz="1200" dirty="0" smtClean="0">
                <a:solidFill>
                  <a:srgbClr val="00214D"/>
                </a:solidFill>
              </a:rPr>
              <a:t> </a:t>
            </a:r>
            <a:r>
              <a:rPr lang="es-PY" sz="1200" dirty="0" smtClean="0">
                <a:solidFill>
                  <a:srgbClr val="00214D"/>
                </a:solidFill>
              </a:rPr>
              <a:t>fortalezas</a:t>
            </a:r>
            <a:r>
              <a:rPr lang="en-US" sz="1200" dirty="0" smtClean="0">
                <a:solidFill>
                  <a:srgbClr val="00214D"/>
                </a:solidFill>
              </a:rPr>
              <a:t> </a:t>
            </a:r>
            <a:r>
              <a:rPr lang="es-PY" sz="1200" dirty="0" smtClean="0">
                <a:solidFill>
                  <a:srgbClr val="00214D"/>
                </a:solidFill>
              </a:rPr>
              <a:t>pueden</a:t>
            </a:r>
            <a:r>
              <a:rPr lang="en-US" sz="1200" dirty="0" smtClean="0">
                <a:solidFill>
                  <a:srgbClr val="00214D"/>
                </a:solidFill>
              </a:rPr>
              <a:t> </a:t>
            </a:r>
            <a:r>
              <a:rPr lang="es-PY" sz="1200" dirty="0" smtClean="0">
                <a:solidFill>
                  <a:srgbClr val="00214D"/>
                </a:solidFill>
              </a:rPr>
              <a:t>aprovechar</a:t>
            </a:r>
            <a:r>
              <a:rPr lang="en-US" sz="1200" dirty="0" smtClean="0">
                <a:solidFill>
                  <a:srgbClr val="00214D"/>
                </a:solidFill>
              </a:rPr>
              <a:t> </a:t>
            </a:r>
            <a:r>
              <a:rPr lang="es-PY" sz="1200" dirty="0" smtClean="0">
                <a:solidFill>
                  <a:srgbClr val="00214D"/>
                </a:solidFill>
              </a:rPr>
              <a:t>las</a:t>
            </a:r>
            <a:r>
              <a:rPr lang="en-US" sz="1200" dirty="0" smtClean="0">
                <a:solidFill>
                  <a:srgbClr val="00214D"/>
                </a:solidFill>
              </a:rPr>
              <a:t> </a:t>
            </a:r>
            <a:r>
              <a:rPr lang="pt-BR" sz="1200" dirty="0" smtClean="0">
                <a:solidFill>
                  <a:srgbClr val="00214D"/>
                </a:solidFill>
              </a:rPr>
              <a:t>oportunidades</a:t>
            </a:r>
            <a:r>
              <a:rPr lang="en-US" sz="1200" dirty="0" smtClean="0">
                <a:solidFill>
                  <a:srgbClr val="00214D"/>
                </a:solidFill>
              </a:rPr>
              <a:t>?) </a:t>
            </a:r>
            <a:endParaRPr lang="pt-BR" sz="1200" dirty="0">
              <a:solidFill>
                <a:srgbClr val="00214D"/>
              </a:solidFill>
            </a:endParaRPr>
          </a:p>
          <a:p>
            <a:pPr algn="ctr"/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846106" y="3214694"/>
            <a:ext cx="2686334" cy="18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Y" sz="1200" dirty="0" smtClean="0">
                <a:solidFill>
                  <a:srgbClr val="00214D"/>
                </a:solidFill>
              </a:rPr>
              <a:t>Cuadrante</a:t>
            </a:r>
            <a:r>
              <a:rPr lang="en-US" sz="1200" dirty="0" smtClean="0">
                <a:solidFill>
                  <a:srgbClr val="00214D"/>
                </a:solidFill>
              </a:rPr>
              <a:t> con </a:t>
            </a:r>
            <a:r>
              <a:rPr lang="es-PY" sz="1200" dirty="0" smtClean="0">
                <a:solidFill>
                  <a:srgbClr val="00214D"/>
                </a:solidFill>
              </a:rPr>
              <a:t>foco</a:t>
            </a:r>
            <a:r>
              <a:rPr lang="en-US" sz="1200" dirty="0" smtClean="0">
                <a:solidFill>
                  <a:srgbClr val="00214D"/>
                </a:solidFill>
              </a:rPr>
              <a:t> en el </a:t>
            </a:r>
            <a:r>
              <a:rPr lang="es-PY" sz="1200" dirty="0" smtClean="0">
                <a:solidFill>
                  <a:srgbClr val="00214D"/>
                </a:solidFill>
              </a:rPr>
              <a:t>fortalecimiento</a:t>
            </a:r>
            <a:r>
              <a:rPr lang="en-US" sz="1200" dirty="0" smtClean="0">
                <a:solidFill>
                  <a:srgbClr val="00214D"/>
                </a:solidFill>
              </a:rPr>
              <a:t> de </a:t>
            </a:r>
            <a:r>
              <a:rPr lang="es-PY" sz="1200" dirty="0" smtClean="0">
                <a:solidFill>
                  <a:srgbClr val="00214D"/>
                </a:solidFill>
              </a:rPr>
              <a:t>posicionamiento</a:t>
            </a:r>
          </a:p>
          <a:p>
            <a:r>
              <a:rPr lang="en-US" sz="1200" dirty="0" smtClean="0">
                <a:solidFill>
                  <a:srgbClr val="00214D"/>
                </a:solidFill>
              </a:rPr>
              <a:t>(</a:t>
            </a:r>
            <a:r>
              <a:rPr lang="en-US" sz="1200" dirty="0">
                <a:solidFill>
                  <a:srgbClr val="00214D"/>
                </a:solidFill>
              </a:rPr>
              <a:t>Como </a:t>
            </a:r>
            <a:r>
              <a:rPr lang="en-US" sz="1200" dirty="0" err="1" smtClean="0">
                <a:solidFill>
                  <a:srgbClr val="00214D"/>
                </a:solidFill>
              </a:rPr>
              <a:t>las</a:t>
            </a:r>
            <a:r>
              <a:rPr lang="en-US" sz="1200" dirty="0" smtClean="0">
                <a:solidFill>
                  <a:srgbClr val="00214D"/>
                </a:solidFill>
              </a:rPr>
              <a:t> Fortaleza </a:t>
            </a:r>
            <a:r>
              <a:rPr lang="es-PY" sz="1200" dirty="0" smtClean="0">
                <a:solidFill>
                  <a:srgbClr val="00214D"/>
                </a:solidFill>
              </a:rPr>
              <a:t>pueden</a:t>
            </a:r>
            <a:r>
              <a:rPr lang="en-US" sz="1200" dirty="0" smtClean="0">
                <a:solidFill>
                  <a:srgbClr val="00214D"/>
                </a:solidFill>
              </a:rPr>
              <a:t> </a:t>
            </a:r>
            <a:r>
              <a:rPr lang="es-PY" sz="1200" dirty="0" smtClean="0">
                <a:solidFill>
                  <a:srgbClr val="00214D"/>
                </a:solidFill>
              </a:rPr>
              <a:t>disminuir el impacto de</a:t>
            </a:r>
            <a:r>
              <a:rPr lang="en-US" sz="1200" dirty="0" smtClean="0">
                <a:solidFill>
                  <a:srgbClr val="00214D"/>
                </a:solidFill>
              </a:rPr>
              <a:t> </a:t>
            </a:r>
            <a:r>
              <a:rPr lang="en-US" sz="1200" dirty="0" err="1" smtClean="0">
                <a:solidFill>
                  <a:srgbClr val="00214D"/>
                </a:solidFill>
              </a:rPr>
              <a:t>las</a:t>
            </a:r>
            <a:r>
              <a:rPr lang="en-US" sz="1200" dirty="0" smtClean="0">
                <a:solidFill>
                  <a:srgbClr val="00214D"/>
                </a:solidFill>
              </a:rPr>
              <a:t> </a:t>
            </a:r>
            <a:r>
              <a:rPr lang="es-PY" sz="1200" dirty="0" smtClean="0">
                <a:solidFill>
                  <a:srgbClr val="00214D"/>
                </a:solidFill>
              </a:rPr>
              <a:t>amenazas</a:t>
            </a:r>
            <a:r>
              <a:rPr lang="en-US" sz="1200" dirty="0" smtClean="0">
                <a:solidFill>
                  <a:srgbClr val="00214D"/>
                </a:solidFill>
              </a:rPr>
              <a:t>?)</a:t>
            </a:r>
            <a:endParaRPr lang="pt-BR" sz="1200" dirty="0">
              <a:solidFill>
                <a:srgbClr val="00214D"/>
              </a:solidFill>
            </a:endParaRPr>
          </a:p>
          <a:p>
            <a:pPr algn="ctr"/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04174" y="1332458"/>
            <a:ext cx="2273052" cy="18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rgbClr val="00214D"/>
                </a:solidFill>
              </a:rPr>
              <a:t>OPORTUNIDADES</a:t>
            </a:r>
            <a:endParaRPr lang="pt-BR" sz="1200" b="1" dirty="0">
              <a:solidFill>
                <a:srgbClr val="00214D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846106" y="1332458"/>
            <a:ext cx="2686334" cy="18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rgbClr val="00214D"/>
                </a:solidFill>
              </a:rPr>
              <a:t>AMENAZAS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955601" y="5096931"/>
            <a:ext cx="2479693" cy="1227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rgbClr val="00214D"/>
                </a:solidFill>
              </a:rPr>
              <a:t>DEBILIDADES</a:t>
            </a:r>
            <a:endParaRPr lang="pt-BR" sz="1200" b="1" dirty="0">
              <a:solidFill>
                <a:srgbClr val="00214D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955601" y="3214694"/>
            <a:ext cx="2479693" cy="18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dirty="0" smtClean="0">
                <a:solidFill>
                  <a:srgbClr val="00214D"/>
                </a:solidFill>
              </a:rPr>
              <a:t>FORTALEZAS</a:t>
            </a:r>
            <a:endParaRPr lang="pt-BR" sz="1200" b="1" dirty="0">
              <a:solidFill>
                <a:srgbClr val="00214D"/>
              </a:solidFill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 flipV="1">
            <a:off x="955601" y="1332458"/>
            <a:ext cx="2479693" cy="1800400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FORMULACIÓN  DE LA ESTRATEGIA </a:t>
            </a:r>
            <a:r>
              <a:rPr lang="pt-BR" dirty="0"/>
              <a:t>– </a:t>
            </a:r>
            <a:r>
              <a:rPr lang="pt-BR" dirty="0" smtClean="0"/>
              <a:t>ANÁLISIS SWOT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73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971600" y="1269083"/>
            <a:ext cx="6894512" cy="1296987"/>
            <a:chOff x="521" y="1026"/>
            <a:chExt cx="4343" cy="817"/>
          </a:xfrm>
        </p:grpSpPr>
        <p:sp>
          <p:nvSpPr>
            <p:cNvPr id="4" name="Rectangle 50"/>
            <p:cNvSpPr>
              <a:spLocks noChangeArrowheads="1"/>
            </p:cNvSpPr>
            <p:nvPr/>
          </p:nvSpPr>
          <p:spPr bwMode="auto">
            <a:xfrm>
              <a:off x="521" y="1026"/>
              <a:ext cx="4173" cy="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5" name="AutoShape 51"/>
            <p:cNvSpPr>
              <a:spLocks noChangeArrowheads="1"/>
            </p:cNvSpPr>
            <p:nvPr/>
          </p:nvSpPr>
          <p:spPr bwMode="auto">
            <a:xfrm>
              <a:off x="4183" y="1253"/>
              <a:ext cx="681" cy="59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+mn-lt"/>
              </a:endParaRPr>
            </a:p>
          </p:txBody>
        </p:sp>
      </p:grpSp>
      <p:sp>
        <p:nvSpPr>
          <p:cNvPr id="6" name="AutoShape 37"/>
          <p:cNvSpPr>
            <a:spLocks noChangeArrowheads="1"/>
          </p:cNvSpPr>
          <p:nvPr/>
        </p:nvSpPr>
        <p:spPr bwMode="auto">
          <a:xfrm>
            <a:off x="6445300" y="3285208"/>
            <a:ext cx="1873250" cy="431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pt-BR" b="1">
                <a:solidFill>
                  <a:schemeClr val="bg1"/>
                </a:solidFill>
                <a:latin typeface="+mn-lt"/>
              </a:rPr>
              <a:t>Resultados</a:t>
            </a:r>
          </a:p>
        </p:txBody>
      </p:sp>
      <p:sp>
        <p:nvSpPr>
          <p:cNvPr id="7" name="AutoShape 52"/>
          <p:cNvSpPr>
            <a:spLocks noChangeArrowheads="1"/>
          </p:cNvSpPr>
          <p:nvPr/>
        </p:nvSpPr>
        <p:spPr bwMode="auto">
          <a:xfrm>
            <a:off x="6804075" y="2456533"/>
            <a:ext cx="1081087" cy="9366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1258937" y="1629445"/>
            <a:ext cx="2736850" cy="4511675"/>
          </a:xfrm>
          <a:prstGeom prst="chevron">
            <a:avLst>
              <a:gd name="adj" fmla="val 25000"/>
            </a:avLst>
          </a:prstGeom>
          <a:solidFill>
            <a:srgbClr val="6699FF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492550" y="1653258"/>
            <a:ext cx="2736850" cy="4511675"/>
          </a:xfrm>
          <a:prstGeom prst="chevron">
            <a:avLst>
              <a:gd name="adj" fmla="val 25000"/>
            </a:avLst>
          </a:prstGeom>
          <a:solidFill>
            <a:srgbClr val="9999FF"/>
          </a:solidFill>
          <a:ln>
            <a:noFill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260525" y="1378620"/>
            <a:ext cx="2016125" cy="2159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pt-BR" sz="1400" b="1">
                <a:solidFill>
                  <a:schemeClr val="bg1"/>
                </a:solidFill>
                <a:latin typeface="+mn-lt"/>
              </a:rPr>
              <a:t>Ambiente Interno</a:t>
            </a: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3492550" y="1378620"/>
            <a:ext cx="2089150" cy="2159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pt-BR" sz="1400" b="1">
                <a:solidFill>
                  <a:schemeClr val="bg1"/>
                </a:solidFill>
                <a:latin typeface="+mn-lt"/>
              </a:rPr>
              <a:t>Ambiente Externo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2770237" y="3140745"/>
            <a:ext cx="841897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900" dirty="0" smtClean="0">
                <a:solidFill>
                  <a:srgbClr val="17375E"/>
                </a:solidFill>
                <a:latin typeface="+mn-lt"/>
              </a:rPr>
              <a:t>Personas</a:t>
            </a:r>
            <a:endParaRPr lang="pt-BR" sz="900" dirty="0">
              <a:solidFill>
                <a:srgbClr val="17375E"/>
              </a:solidFill>
              <a:latin typeface="+mn-lt"/>
            </a:endParaRPr>
          </a:p>
          <a:p>
            <a:pPr>
              <a:defRPr/>
            </a:pPr>
            <a:r>
              <a:rPr lang="pt-BR" sz="900" dirty="0">
                <a:solidFill>
                  <a:srgbClr val="17375E"/>
                </a:solidFill>
                <a:latin typeface="+mn-lt"/>
              </a:rPr>
              <a:t>Capital</a:t>
            </a:r>
          </a:p>
          <a:p>
            <a:pPr>
              <a:defRPr/>
            </a:pPr>
            <a:r>
              <a:rPr lang="pt-BR" sz="900" dirty="0" smtClean="0">
                <a:solidFill>
                  <a:srgbClr val="17375E"/>
                </a:solidFill>
              </a:rPr>
              <a:t>Maquinarias</a:t>
            </a:r>
            <a:endParaRPr lang="pt-BR" sz="900" dirty="0">
              <a:solidFill>
                <a:srgbClr val="17375E"/>
              </a:solidFill>
              <a:latin typeface="+mn-lt"/>
            </a:endParaRPr>
          </a:p>
          <a:p>
            <a:pPr>
              <a:defRPr/>
            </a:pPr>
            <a:r>
              <a:rPr lang="es-PY" sz="900" dirty="0" smtClean="0">
                <a:solidFill>
                  <a:srgbClr val="17375E"/>
                </a:solidFill>
                <a:latin typeface="+mn-lt"/>
              </a:rPr>
              <a:t>Conocimiento</a:t>
            </a:r>
          </a:p>
          <a:p>
            <a:pPr>
              <a:defRPr/>
            </a:pPr>
            <a:r>
              <a:rPr lang="es-PY" sz="900" dirty="0" smtClean="0">
                <a:solidFill>
                  <a:srgbClr val="17375E"/>
                </a:solidFill>
                <a:latin typeface="+mn-lt"/>
              </a:rPr>
              <a:t>Procesos</a:t>
            </a:r>
          </a:p>
          <a:p>
            <a:pPr>
              <a:defRPr/>
            </a:pPr>
            <a:r>
              <a:rPr lang="pt-BR" sz="900" dirty="0" smtClean="0">
                <a:solidFill>
                  <a:srgbClr val="17375E"/>
                </a:solidFill>
                <a:latin typeface="+mn-lt"/>
              </a:rPr>
              <a:t>Etc.</a:t>
            </a:r>
            <a:endParaRPr lang="pt-BR" sz="900" dirty="0">
              <a:solidFill>
                <a:srgbClr val="17375E"/>
              </a:solidFill>
              <a:latin typeface="+mn-lt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2770237" y="4940970"/>
            <a:ext cx="700833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PY" sz="900" dirty="0" smtClean="0">
                <a:solidFill>
                  <a:srgbClr val="17375E"/>
                </a:solidFill>
                <a:latin typeface="+mn-lt"/>
              </a:rPr>
              <a:t>Tangibles</a:t>
            </a:r>
          </a:p>
          <a:p>
            <a:pPr>
              <a:defRPr/>
            </a:pPr>
            <a:r>
              <a:rPr lang="es-PY" sz="900" dirty="0" smtClean="0">
                <a:solidFill>
                  <a:srgbClr val="17375E"/>
                </a:solidFill>
                <a:latin typeface="+mn-lt"/>
              </a:rPr>
              <a:t>Intangibles</a:t>
            </a:r>
            <a:endParaRPr lang="es-PY" sz="900" dirty="0">
              <a:solidFill>
                <a:srgbClr val="17375E"/>
              </a:solidFill>
              <a:latin typeface="+mn-lt"/>
            </a:endParaRPr>
          </a:p>
        </p:txBody>
      </p:sp>
      <p:sp>
        <p:nvSpPr>
          <p:cNvPr id="14" name="AutoShape 28"/>
          <p:cNvSpPr>
            <a:spLocks noChangeArrowheads="1"/>
          </p:cNvSpPr>
          <p:nvPr/>
        </p:nvSpPr>
        <p:spPr bwMode="auto">
          <a:xfrm>
            <a:off x="3924350" y="1845345"/>
            <a:ext cx="1296987" cy="5762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pt-BR" sz="1600" dirty="0" smtClean="0">
                <a:solidFill>
                  <a:schemeClr val="bg1"/>
                </a:solidFill>
              </a:rPr>
              <a:t>Competidores</a:t>
            </a:r>
            <a:endParaRPr lang="pt-BR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4284712" y="2851820"/>
            <a:ext cx="1296988" cy="5762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pt-BR" sz="1600" dirty="0">
                <a:solidFill>
                  <a:schemeClr val="bg1"/>
                </a:solidFill>
                <a:latin typeface="+mn-lt"/>
              </a:rPr>
              <a:t>Demandantes</a:t>
            </a:r>
          </a:p>
        </p:txBody>
      </p:sp>
      <p:sp>
        <p:nvSpPr>
          <p:cNvPr id="16" name="AutoShape 30"/>
          <p:cNvSpPr>
            <a:spLocks noChangeArrowheads="1"/>
          </p:cNvSpPr>
          <p:nvPr/>
        </p:nvSpPr>
        <p:spPr bwMode="auto">
          <a:xfrm>
            <a:off x="3995787" y="5372770"/>
            <a:ext cx="1296988" cy="5762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s-PY" sz="1600" dirty="0" smtClean="0">
                <a:solidFill>
                  <a:schemeClr val="bg1"/>
                </a:solidFill>
              </a:rPr>
              <a:t>Proveedores</a:t>
            </a:r>
            <a:endParaRPr lang="es-PY" sz="1600" dirty="0">
              <a:solidFill>
                <a:schemeClr val="bg1"/>
              </a:solidFill>
            </a:endParaRPr>
          </a:p>
        </p:txBody>
      </p:sp>
      <p:sp>
        <p:nvSpPr>
          <p:cNvPr id="17" name="AutoShape 31"/>
          <p:cNvSpPr>
            <a:spLocks noChangeArrowheads="1"/>
          </p:cNvSpPr>
          <p:nvPr/>
        </p:nvSpPr>
        <p:spPr bwMode="auto">
          <a:xfrm>
            <a:off x="4284712" y="4293270"/>
            <a:ext cx="1296988" cy="576263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s-PY" sz="1600" dirty="0" smtClean="0">
                <a:solidFill>
                  <a:schemeClr val="bg1"/>
                </a:solidFill>
                <a:latin typeface="+mn-lt"/>
              </a:rPr>
              <a:t>Coyuntura</a:t>
            </a:r>
            <a:endParaRPr lang="es-PY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 flipV="1">
            <a:off x="2770237" y="3140745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auto">
          <a:xfrm>
            <a:off x="1978075" y="2564483"/>
            <a:ext cx="1079500" cy="57626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+mn-lt"/>
              </a:rPr>
              <a:t>Recursos</a:t>
            </a:r>
          </a:p>
        </p:txBody>
      </p:sp>
      <p:sp>
        <p:nvSpPr>
          <p:cNvPr id="20" name="Line 35"/>
          <p:cNvSpPr>
            <a:spLocks noChangeShapeType="1"/>
          </p:cNvSpPr>
          <p:nvPr/>
        </p:nvSpPr>
        <p:spPr bwMode="auto">
          <a:xfrm flipV="1">
            <a:off x="2770237" y="479809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1978075" y="4293270"/>
            <a:ext cx="1079500" cy="57626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s-AR" b="1" dirty="0" smtClean="0">
                <a:solidFill>
                  <a:schemeClr val="bg1"/>
                </a:solidFill>
                <a:latin typeface="+mn-lt"/>
              </a:rPr>
              <a:t>Productos</a:t>
            </a:r>
            <a:endParaRPr lang="es-A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auto">
          <a:xfrm>
            <a:off x="6445300" y="2493045"/>
            <a:ext cx="1873250" cy="4318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pt-BR" b="1" dirty="0">
                <a:solidFill>
                  <a:schemeClr val="bg1"/>
                </a:solidFill>
                <a:latin typeface="+mn-lt"/>
              </a:rPr>
              <a:t>Objetivos</a:t>
            </a:r>
          </a:p>
        </p:txBody>
      </p:sp>
      <p:sp>
        <p:nvSpPr>
          <p:cNvPr id="23" name="AutoShape 39"/>
          <p:cNvSpPr>
            <a:spLocks noChangeArrowheads="1"/>
          </p:cNvSpPr>
          <p:nvPr/>
        </p:nvSpPr>
        <p:spPr bwMode="auto">
          <a:xfrm>
            <a:off x="3203625" y="1700883"/>
            <a:ext cx="503237" cy="479425"/>
          </a:xfrm>
          <a:prstGeom prst="chevron">
            <a:avLst>
              <a:gd name="adj" fmla="val 26242"/>
            </a:avLst>
          </a:prstGeom>
          <a:solidFill>
            <a:srgbClr val="6699FF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24" name="AutoShape 40"/>
          <p:cNvSpPr>
            <a:spLocks noChangeArrowheads="1"/>
          </p:cNvSpPr>
          <p:nvPr/>
        </p:nvSpPr>
        <p:spPr bwMode="auto">
          <a:xfrm>
            <a:off x="3419525" y="2348583"/>
            <a:ext cx="503237" cy="479425"/>
          </a:xfrm>
          <a:prstGeom prst="chevron">
            <a:avLst>
              <a:gd name="adj" fmla="val 26242"/>
            </a:avLst>
          </a:prstGeom>
          <a:solidFill>
            <a:srgbClr val="6699FF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25" name="AutoShape 41"/>
          <p:cNvSpPr>
            <a:spLocks noChangeArrowheads="1"/>
          </p:cNvSpPr>
          <p:nvPr/>
        </p:nvSpPr>
        <p:spPr bwMode="auto">
          <a:xfrm>
            <a:off x="3635425" y="3116933"/>
            <a:ext cx="503237" cy="479425"/>
          </a:xfrm>
          <a:prstGeom prst="chevron">
            <a:avLst>
              <a:gd name="adj" fmla="val 26242"/>
            </a:avLst>
          </a:prstGeom>
          <a:solidFill>
            <a:srgbClr val="6699FF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26" name="AutoShape 42"/>
          <p:cNvSpPr>
            <a:spLocks noChangeArrowheads="1"/>
          </p:cNvSpPr>
          <p:nvPr/>
        </p:nvSpPr>
        <p:spPr bwMode="auto">
          <a:xfrm>
            <a:off x="3779887" y="3861470"/>
            <a:ext cx="503238" cy="479425"/>
          </a:xfrm>
          <a:prstGeom prst="chevron">
            <a:avLst>
              <a:gd name="adj" fmla="val 26242"/>
            </a:avLst>
          </a:prstGeom>
          <a:solidFill>
            <a:srgbClr val="6699FF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27" name="AutoShape 43"/>
          <p:cNvSpPr>
            <a:spLocks noChangeArrowheads="1"/>
          </p:cNvSpPr>
          <p:nvPr/>
        </p:nvSpPr>
        <p:spPr bwMode="auto">
          <a:xfrm>
            <a:off x="3563987" y="4653633"/>
            <a:ext cx="503238" cy="479425"/>
          </a:xfrm>
          <a:prstGeom prst="chevron">
            <a:avLst>
              <a:gd name="adj" fmla="val 26242"/>
            </a:avLst>
          </a:prstGeom>
          <a:solidFill>
            <a:srgbClr val="6699FF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28" name="AutoShape 44"/>
          <p:cNvSpPr>
            <a:spLocks noChangeArrowheads="1"/>
          </p:cNvSpPr>
          <p:nvPr/>
        </p:nvSpPr>
        <p:spPr bwMode="auto">
          <a:xfrm>
            <a:off x="3348087" y="5445795"/>
            <a:ext cx="503238" cy="479425"/>
          </a:xfrm>
          <a:prstGeom prst="chevron">
            <a:avLst>
              <a:gd name="adj" fmla="val 26242"/>
            </a:avLst>
          </a:prstGeom>
          <a:solidFill>
            <a:srgbClr val="6699FF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>
              <a:defRPr/>
            </a:pPr>
            <a:endParaRPr lang="pt-BR">
              <a:latin typeface="+mn-lt"/>
            </a:endParaRPr>
          </a:p>
        </p:txBody>
      </p:sp>
      <p:sp>
        <p:nvSpPr>
          <p:cNvPr id="29" name="Oval 54"/>
          <p:cNvSpPr>
            <a:spLocks noChangeArrowheads="1"/>
          </p:cNvSpPr>
          <p:nvPr/>
        </p:nvSpPr>
        <p:spPr bwMode="auto">
          <a:xfrm>
            <a:off x="1692325" y="937295"/>
            <a:ext cx="1223962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pt-BR" sz="1200" b="1" dirty="0" err="1" smtClean="0">
                <a:solidFill>
                  <a:schemeClr val="bg1"/>
                </a:solidFill>
                <a:latin typeface="+mn-lt"/>
              </a:rPr>
              <a:t>Su</a:t>
            </a:r>
            <a:r>
              <a:rPr lang="pt-BR" sz="1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sz="1200" b="1" dirty="0">
                <a:solidFill>
                  <a:schemeClr val="bg1"/>
                </a:solidFill>
                <a:latin typeface="+mn-lt"/>
              </a:rPr>
              <a:t>empresa</a:t>
            </a:r>
          </a:p>
        </p:txBody>
      </p:sp>
      <p:sp>
        <p:nvSpPr>
          <p:cNvPr id="30" name="Oval 55"/>
          <p:cNvSpPr>
            <a:spLocks noChangeArrowheads="1"/>
          </p:cNvSpPr>
          <p:nvPr/>
        </p:nvSpPr>
        <p:spPr bwMode="auto">
          <a:xfrm>
            <a:off x="3924350" y="908720"/>
            <a:ext cx="1223962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pt-BR" sz="1200" b="1" dirty="0" err="1" smtClean="0">
                <a:solidFill>
                  <a:schemeClr val="bg1"/>
                </a:solidFill>
                <a:latin typeface="+mn-lt"/>
              </a:rPr>
              <a:t>Su</a:t>
            </a:r>
            <a:r>
              <a:rPr lang="pt-BR" sz="1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sz="1200" b="1" dirty="0">
                <a:solidFill>
                  <a:schemeClr val="bg1"/>
                </a:solidFill>
                <a:latin typeface="+mn-lt"/>
              </a:rPr>
              <a:t>mercado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676026" y="196850"/>
            <a:ext cx="2037234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2400" dirty="0">
                <a:solidFill>
                  <a:srgbClr val="17375E"/>
                </a:solidFill>
              </a:rPr>
              <a:t>ESTRATÉGIA</a:t>
            </a:r>
            <a:endParaRPr lang="pt-BR" sz="2400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2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4077072"/>
            <a:ext cx="8639944" cy="256428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28" y="937158"/>
            <a:ext cx="2627784" cy="232052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04056" y="1628775"/>
            <a:ext cx="8639944" cy="209288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3000" b="1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STRATÉGÒS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789560" y="4724400"/>
            <a:ext cx="3634265" cy="10772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STRATOS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= </a:t>
            </a:r>
            <a:r>
              <a:rPr lang="es-PY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EJERCITO</a:t>
            </a:r>
          </a:p>
          <a:p>
            <a:pPr algn="r">
              <a:defRPr/>
            </a:pPr>
            <a:r>
              <a:rPr lang="pt-B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AGO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= </a:t>
            </a:r>
            <a:r>
              <a:rPr lang="es-PY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LIDERAZGO</a:t>
            </a:r>
            <a:endParaRPr lang="es-PY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754188" y="2565400"/>
            <a:ext cx="5600700" cy="1568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9600" b="1" dirty="0" err="1">
                <a:solidFill>
                  <a:schemeClr val="bg2">
                    <a:lumMod val="90000"/>
                  </a:schemeClr>
                </a:solidFill>
                <a:latin typeface="Calibri" pitchFamily="34" charset="0"/>
                <a:cs typeface="Arial" pitchFamily="34" charset="0"/>
              </a:rPr>
              <a:t>στρ</a:t>
            </a:r>
            <a:r>
              <a:rPr lang="pt-BR" sz="9600" b="1" dirty="0">
                <a:solidFill>
                  <a:schemeClr val="bg2">
                    <a:lumMod val="90000"/>
                  </a:schemeClr>
                </a:solidFill>
                <a:latin typeface="Calibri" pitchFamily="34" charset="0"/>
                <a:cs typeface="Arial" pitchFamily="34" charset="0"/>
              </a:rPr>
              <a:t>ατηγός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79492" y="241425"/>
            <a:ext cx="3693418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2400" dirty="0">
                <a:solidFill>
                  <a:srgbClr val="17375E"/>
                </a:solidFill>
              </a:rPr>
              <a:t>ESTRATÉGIA: ETIMOLOGIA</a:t>
            </a:r>
            <a:endParaRPr lang="pt-BR" sz="2400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7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79527" y="97507"/>
            <a:ext cx="763270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2400" dirty="0" smtClean="0">
                <a:solidFill>
                  <a:srgbClr val="17375E"/>
                </a:solidFill>
              </a:rPr>
              <a:t>ESTRATEGIA </a:t>
            </a:r>
            <a:r>
              <a:rPr lang="en-US" sz="2400" dirty="0">
                <a:solidFill>
                  <a:srgbClr val="17375E"/>
                </a:solidFill>
              </a:rPr>
              <a:t>&amp; </a:t>
            </a:r>
            <a:r>
              <a:rPr lang="en-US" sz="2400" dirty="0" smtClean="0">
                <a:solidFill>
                  <a:srgbClr val="17375E"/>
                </a:solidFill>
              </a:rPr>
              <a:t>VENTAJAS COMPETITIVAS</a:t>
            </a: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971600" y="1581820"/>
            <a:ext cx="3096344" cy="1174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3200" b="1" dirty="0" smtClean="0"/>
              <a:t>Diferenciación</a:t>
            </a:r>
            <a:r>
              <a:rPr lang="pt-BR" sz="3200" b="1" dirty="0" smtClean="0"/>
              <a:t> </a:t>
            </a:r>
            <a:endParaRPr lang="pt-BR" sz="32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2922856" y="4367432"/>
            <a:ext cx="3096344" cy="125305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3200" b="1" dirty="0" smtClean="0"/>
              <a:t>Ventajas Competitivas</a:t>
            </a:r>
            <a:endParaRPr lang="es-PY" sz="3200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4931900" y="1569120"/>
            <a:ext cx="3096344" cy="1174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/>
              <a:t>Valor</a:t>
            </a:r>
          </a:p>
        </p:txBody>
      </p:sp>
    </p:spTree>
    <p:extLst>
      <p:ext uri="{BB962C8B-B14F-4D97-AF65-F5344CB8AC3E}">
        <p14:creationId xmlns:p14="http://schemas.microsoft.com/office/powerpoint/2010/main" val="963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7" name="Rectangle 3"/>
          <p:cNvSpPr>
            <a:spLocks noChangeArrowheads="1"/>
          </p:cNvSpPr>
          <p:nvPr/>
        </p:nvSpPr>
        <p:spPr bwMode="auto">
          <a:xfrm>
            <a:off x="792692" y="1282171"/>
            <a:ext cx="7936971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es-PY" altLang="pt-BR" sz="2200" dirty="0" smtClean="0">
                <a:solidFill>
                  <a:srgbClr val="17375E"/>
                </a:solidFill>
              </a:rPr>
              <a:t>Las empresas se </a:t>
            </a:r>
            <a:r>
              <a:rPr lang="es-PY" altLang="pt-BR" sz="2200" b="1" dirty="0" smtClean="0">
                <a:solidFill>
                  <a:srgbClr val="17375E"/>
                </a:solidFill>
              </a:rPr>
              <a:t>posicionan</a:t>
            </a:r>
            <a:r>
              <a:rPr lang="es-PY" altLang="pt-BR" sz="2200" dirty="0" smtClean="0">
                <a:solidFill>
                  <a:srgbClr val="17375E"/>
                </a:solidFill>
              </a:rPr>
              <a:t> </a:t>
            </a:r>
            <a:r>
              <a:rPr lang="es-PY" altLang="pt-BR" sz="2200" b="1" dirty="0" smtClean="0">
                <a:solidFill>
                  <a:srgbClr val="17375E"/>
                </a:solidFill>
              </a:rPr>
              <a:t>estratégicamente</a:t>
            </a:r>
            <a:r>
              <a:rPr lang="es-PY" altLang="pt-BR" sz="2200" dirty="0" smtClean="0">
                <a:solidFill>
                  <a:srgbClr val="17375E"/>
                </a:solidFill>
              </a:rPr>
              <a:t> en un mercado cuando definen un </a:t>
            </a:r>
            <a:r>
              <a:rPr lang="es-PY" altLang="pt-BR" sz="2200" b="1" dirty="0" smtClean="0">
                <a:solidFill>
                  <a:srgbClr val="FF0000"/>
                </a:solidFill>
              </a:rPr>
              <a:t>conjunto muy claro  de expectativas relevantes (necesidades centrales)</a:t>
            </a:r>
            <a:r>
              <a:rPr lang="es-PY" altLang="pt-BR" sz="2200" dirty="0" smtClean="0">
                <a:solidFill>
                  <a:srgbClr val="17375E"/>
                </a:solidFill>
              </a:rPr>
              <a:t> que determinan atender a través de su oferta de valor.</a:t>
            </a:r>
            <a:endParaRPr lang="es-PY" altLang="pt-BR" sz="2200" dirty="0">
              <a:solidFill>
                <a:srgbClr val="17375E"/>
              </a:solidFill>
            </a:endParaRPr>
          </a:p>
        </p:txBody>
      </p:sp>
      <p:sp>
        <p:nvSpPr>
          <p:cNvPr id="148488" name="Rectangle 14"/>
          <p:cNvSpPr>
            <a:spLocks noChangeArrowheads="1"/>
          </p:cNvSpPr>
          <p:nvPr/>
        </p:nvSpPr>
        <p:spPr bwMode="auto">
          <a:xfrm>
            <a:off x="797719" y="2966715"/>
            <a:ext cx="7735093" cy="46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2200" b="1" dirty="0" smtClean="0">
                <a:solidFill>
                  <a:srgbClr val="17375E"/>
                </a:solidFill>
                <a:latin typeface="Calibri" pitchFamily="34" charset="0"/>
              </a:rPr>
              <a:t>Processo de Posicionamento por Competitividade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pt-BR" altLang="pt-BR" sz="2200" dirty="0">
              <a:solidFill>
                <a:srgbClr val="17375E"/>
              </a:solidFill>
              <a:latin typeface="Calibri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pt-BR" altLang="pt-BR" sz="2200" dirty="0">
              <a:solidFill>
                <a:srgbClr val="17375E"/>
              </a:solidFill>
              <a:latin typeface="Calibri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pt-BR" altLang="pt-BR" sz="2200" dirty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900113" y="3500908"/>
            <a:ext cx="2376487" cy="25923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pt-B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PY" altLang="pt-BR" dirty="0" smtClean="0">
                <a:solidFill>
                  <a:schemeClr val="bg1"/>
                </a:solidFill>
                <a:latin typeface="Calibri" pitchFamily="34" charset="0"/>
              </a:rPr>
              <a:t>Determinar as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PY" altLang="pt-BR" dirty="0" smtClean="0">
                <a:solidFill>
                  <a:schemeClr val="bg1"/>
                </a:solidFill>
                <a:latin typeface="Calibri" pitchFamily="34" charset="0"/>
              </a:rPr>
              <a:t>necesidades centrales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PY" altLang="pt-BR" dirty="0" smtClean="0">
                <a:solidFill>
                  <a:schemeClr val="bg1"/>
                </a:solidFill>
                <a:latin typeface="Calibri" pitchFamily="34" charset="0"/>
              </a:rPr>
              <a:t> de sus mercados- target</a:t>
            </a:r>
            <a:r>
              <a:rPr lang="en-US" altLang="pt-BR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 altLang="pt-BR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pt-BR" alt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3349625" y="3500908"/>
            <a:ext cx="2376488" cy="259238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pt-B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PY" altLang="pt-BR" dirty="0" smtClean="0">
                <a:solidFill>
                  <a:schemeClr val="bg1"/>
                </a:solidFill>
                <a:latin typeface="Calibri" pitchFamily="34" charset="0"/>
              </a:rPr>
              <a:t>Proporcionar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PY" altLang="pt-BR" dirty="0" smtClean="0">
                <a:solidFill>
                  <a:schemeClr val="bg1"/>
                </a:solidFill>
                <a:latin typeface="Calibri" pitchFamily="34" charset="0"/>
              </a:rPr>
              <a:t>Satisfacción  de las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PY" altLang="pt-BR" dirty="0" smtClean="0">
                <a:solidFill>
                  <a:schemeClr val="bg1"/>
                </a:solidFill>
                <a:latin typeface="Calibri" pitchFamily="34" charset="0"/>
              </a:rPr>
              <a:t>necesidades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PY" altLang="pt-BR" dirty="0" smtClean="0">
                <a:solidFill>
                  <a:schemeClr val="bg1"/>
                </a:solidFill>
                <a:latin typeface="Calibri" pitchFamily="34" charset="0"/>
              </a:rPr>
              <a:t>centrales de forma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PY" altLang="pt-BR" dirty="0" smtClean="0">
                <a:solidFill>
                  <a:schemeClr val="bg1"/>
                </a:solidFill>
                <a:latin typeface="Calibri" pitchFamily="34" charset="0"/>
              </a:rPr>
              <a:t>mas eficiente que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PY" altLang="pt-BR" dirty="0" smtClean="0">
                <a:solidFill>
                  <a:schemeClr val="bg1"/>
                </a:solidFill>
                <a:latin typeface="Calibri" pitchFamily="34" charset="0"/>
              </a:rPr>
              <a:t> los competidores</a:t>
            </a:r>
            <a:r>
              <a:rPr lang="en-US" altLang="pt-BR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pt-BR" alt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5797550" y="3500908"/>
            <a:ext cx="2376488" cy="2592388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pt-BR" altLang="pt-BR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PY" altLang="pt-BR" dirty="0" smtClean="0">
                <a:solidFill>
                  <a:schemeClr val="bg1"/>
                </a:solidFill>
                <a:latin typeface="Calibri" pitchFamily="34" charset="0"/>
              </a:rPr>
              <a:t>Objetivar,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PY" altLang="pt-BR" dirty="0" smtClean="0">
                <a:solidFill>
                  <a:schemeClr val="bg1"/>
                </a:solidFill>
                <a:latin typeface="Calibri" pitchFamily="34" charset="0"/>
              </a:rPr>
              <a:t>ocupar e mantener el  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PY" altLang="pt-BR" dirty="0" smtClean="0">
                <a:solidFill>
                  <a:schemeClr val="bg1"/>
                </a:solidFill>
                <a:latin typeface="Calibri" pitchFamily="34" charset="0"/>
              </a:rPr>
              <a:t>posicionamiento con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PY" altLang="pt-BR" dirty="0" smtClean="0">
                <a:solidFill>
                  <a:schemeClr val="bg1"/>
                </a:solidFill>
                <a:latin typeface="Calibri" pitchFamily="34" charset="0"/>
              </a:rPr>
              <a:t> base en la oferta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s-PY" altLang="pt-BR" dirty="0" smtClean="0">
                <a:solidFill>
                  <a:schemeClr val="bg1"/>
                </a:solidFill>
                <a:latin typeface="Calibri" pitchFamily="34" charset="0"/>
              </a:rPr>
              <a:t>de valor practicada</a:t>
            </a:r>
            <a:r>
              <a:rPr lang="pt-BR" altLang="pt-BR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pt-BR" alt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947266" y="3530483"/>
            <a:ext cx="647700" cy="5762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pt-BR" altLang="pt-BR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3395191" y="3530483"/>
            <a:ext cx="647700" cy="5762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pt-BR" altLang="pt-BR" sz="32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5843116" y="3530483"/>
            <a:ext cx="647700" cy="5762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pt-BR" altLang="pt-BR" sz="3200" b="1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3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87651" y="94721"/>
            <a:ext cx="763270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2400" dirty="0" smtClean="0">
                <a:solidFill>
                  <a:srgbClr val="17375E"/>
                </a:solidFill>
              </a:rPr>
              <a:t>ESTRATEGIA </a:t>
            </a:r>
            <a:r>
              <a:rPr lang="en-US" sz="2400" dirty="0">
                <a:solidFill>
                  <a:srgbClr val="17375E"/>
                </a:solidFill>
              </a:rPr>
              <a:t>&amp; </a:t>
            </a:r>
            <a:r>
              <a:rPr lang="en-US" sz="2400" dirty="0" smtClean="0">
                <a:solidFill>
                  <a:srgbClr val="17375E"/>
                </a:solidFill>
              </a:rPr>
              <a:t>VENTAJAS COMPETITIVAS</a:t>
            </a:r>
            <a:endParaRPr lang="pt-BR" sz="2400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5576"/>
            <a:ext cx="3657600" cy="679269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201783"/>
            <a:ext cx="8229600" cy="5199018"/>
          </a:xfrm>
        </p:spPr>
        <p:txBody>
          <a:bodyPr/>
          <a:lstStyle/>
          <a:p>
            <a:r>
              <a:rPr lang="es-PY" sz="2400" dirty="0" smtClean="0"/>
              <a:t>Luis Felipe Miranda, nacido en Perú, Ciudadano Venezolano, 57 años.</a:t>
            </a:r>
          </a:p>
          <a:p>
            <a:r>
              <a:rPr lang="es-PY" sz="2400" dirty="0" smtClean="0"/>
              <a:t>Economista de profesión  , Post grado en Finanzas internacional en la Universidad Central de Venezuela.</a:t>
            </a:r>
          </a:p>
          <a:p>
            <a:r>
              <a:rPr lang="es-PY" sz="2400" dirty="0" smtClean="0"/>
              <a:t>Participación en cursos de extensión en Harvard </a:t>
            </a:r>
            <a:r>
              <a:rPr lang="es-PY" sz="2400" dirty="0" err="1" smtClean="0"/>
              <a:t>University</a:t>
            </a:r>
            <a:r>
              <a:rPr lang="es-PY" sz="2400" dirty="0" smtClean="0"/>
              <a:t>.</a:t>
            </a:r>
          </a:p>
          <a:p>
            <a:r>
              <a:rPr lang="es-PY" sz="2400" dirty="0" smtClean="0"/>
              <a:t>Participación  curso de  “</a:t>
            </a:r>
            <a:r>
              <a:rPr lang="es-PY" sz="2400" dirty="0" err="1" smtClean="0"/>
              <a:t>Direct</a:t>
            </a:r>
            <a:r>
              <a:rPr lang="es-PY" sz="2400" dirty="0" smtClean="0"/>
              <a:t> </a:t>
            </a:r>
            <a:r>
              <a:rPr lang="es-PY" sz="2400" dirty="0" err="1" smtClean="0"/>
              <a:t>Selling</a:t>
            </a:r>
            <a:r>
              <a:rPr lang="es-PY" sz="2400" dirty="0" smtClean="0"/>
              <a:t> </a:t>
            </a:r>
            <a:r>
              <a:rPr lang="es-PY" sz="2400" dirty="0" err="1" smtClean="0"/>
              <a:t>University</a:t>
            </a:r>
            <a:r>
              <a:rPr lang="es-PY" sz="2400" dirty="0" smtClean="0"/>
              <a:t>” NY</a:t>
            </a:r>
          </a:p>
          <a:p>
            <a:r>
              <a:rPr lang="es-PY" sz="2400" dirty="0" smtClean="0"/>
              <a:t>30 anos de experiencia en empresa Multinacional, Avon... 18 años de experiencia como CEO en Latina América, 7 años en Brasil, y 11 años  en Venezuela e República Dominicana.</a:t>
            </a:r>
          </a:p>
          <a:p>
            <a:r>
              <a:rPr lang="es-PY" sz="2400" dirty="0" smtClean="0"/>
              <a:t>Avon Brasil 8K funcionarios e US$2.2Bi de ventas </a:t>
            </a:r>
          </a:p>
          <a:p>
            <a:r>
              <a:rPr lang="es-PY" sz="2400" dirty="0" smtClean="0"/>
              <a:t>Miembro de </a:t>
            </a:r>
            <a:r>
              <a:rPr lang="es-PY" sz="2400" dirty="0" err="1" smtClean="0"/>
              <a:t>Latin</a:t>
            </a:r>
            <a:r>
              <a:rPr lang="es-PY" sz="2400" dirty="0" smtClean="0"/>
              <a:t> </a:t>
            </a:r>
            <a:r>
              <a:rPr lang="es-PY" sz="2400" dirty="0" err="1" smtClean="0"/>
              <a:t>America</a:t>
            </a:r>
            <a:r>
              <a:rPr lang="es-PY" sz="2400" dirty="0" smtClean="0"/>
              <a:t> Council of Avon por 18 años.</a:t>
            </a:r>
          </a:p>
          <a:p>
            <a:r>
              <a:rPr lang="es-PY" sz="2400" dirty="0" smtClean="0"/>
              <a:t>Experiencia </a:t>
            </a:r>
            <a:r>
              <a:rPr lang="es-PY" sz="2400" dirty="0" err="1" smtClean="0"/>
              <a:t>em</a:t>
            </a:r>
            <a:r>
              <a:rPr lang="es-PY" sz="2400" dirty="0" smtClean="0"/>
              <a:t> procesos de reestructuración e eficiencia en Brasil, Venezuela y Latino América</a:t>
            </a:r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 smtClean="0"/>
          </a:p>
        </p:txBody>
      </p:sp>
      <p:pic>
        <p:nvPicPr>
          <p:cNvPr id="10" name="Imagem 9" descr="_DSC8360LFM2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645919" cy="122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75220" y="272571"/>
            <a:ext cx="5709642" cy="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2400" dirty="0" smtClean="0">
                <a:solidFill>
                  <a:srgbClr val="17375E"/>
                </a:solidFill>
              </a:rPr>
              <a:t>ESTRATEGIA </a:t>
            </a:r>
            <a:r>
              <a:rPr lang="en-US" sz="2400" dirty="0">
                <a:solidFill>
                  <a:srgbClr val="17375E"/>
                </a:solidFill>
              </a:rPr>
              <a:t>&amp; </a:t>
            </a:r>
            <a:r>
              <a:rPr lang="en-US" sz="2400" dirty="0" smtClean="0">
                <a:solidFill>
                  <a:srgbClr val="17375E"/>
                </a:solidFill>
              </a:rPr>
              <a:t>VENTAJA </a:t>
            </a:r>
            <a:r>
              <a:rPr lang="en-US" sz="2400" dirty="0">
                <a:solidFill>
                  <a:srgbClr val="17375E"/>
                </a:solidFill>
              </a:rPr>
              <a:t>COMPETITIVA</a:t>
            </a: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149520" name="AutoShape 16"/>
          <p:cNvSpPr>
            <a:spLocks noChangeArrowheads="1"/>
          </p:cNvSpPr>
          <p:nvPr/>
        </p:nvSpPr>
        <p:spPr bwMode="auto">
          <a:xfrm>
            <a:off x="784226" y="1476272"/>
            <a:ext cx="1940817" cy="1444753"/>
          </a:xfrm>
          <a:prstGeom prst="chevron">
            <a:avLst>
              <a:gd name="adj" fmla="val 33584"/>
            </a:avLst>
          </a:prstGeom>
          <a:solidFill>
            <a:srgbClr val="6699FF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9521" name="AutoShape 17"/>
          <p:cNvSpPr>
            <a:spLocks noChangeArrowheads="1"/>
          </p:cNvSpPr>
          <p:nvPr/>
        </p:nvSpPr>
        <p:spPr bwMode="auto">
          <a:xfrm>
            <a:off x="2275222" y="1487483"/>
            <a:ext cx="1940817" cy="1444753"/>
          </a:xfrm>
          <a:prstGeom prst="chevron">
            <a:avLst>
              <a:gd name="adj" fmla="val 33584"/>
            </a:avLst>
          </a:prstGeom>
          <a:solidFill>
            <a:srgbClr val="9999FF"/>
          </a:solidFill>
          <a:ln>
            <a:noFill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9522" name="AutoShape 18"/>
          <p:cNvSpPr>
            <a:spLocks noChangeArrowheads="1"/>
          </p:cNvSpPr>
          <p:nvPr/>
        </p:nvSpPr>
        <p:spPr bwMode="auto">
          <a:xfrm>
            <a:off x="3771823" y="1505700"/>
            <a:ext cx="1940817" cy="1444752"/>
          </a:xfrm>
          <a:prstGeom prst="chevron">
            <a:avLst>
              <a:gd name="adj" fmla="val 33584"/>
            </a:avLst>
          </a:prstGeom>
          <a:solidFill>
            <a:srgbClr val="99CCFF"/>
          </a:solidFill>
          <a:ln>
            <a:noFill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9523" name="AutoShape 19"/>
          <p:cNvSpPr>
            <a:spLocks noChangeArrowheads="1"/>
          </p:cNvSpPr>
          <p:nvPr/>
        </p:nvSpPr>
        <p:spPr bwMode="auto">
          <a:xfrm>
            <a:off x="5262819" y="1516911"/>
            <a:ext cx="1940817" cy="1444752"/>
          </a:xfrm>
          <a:prstGeom prst="chevron">
            <a:avLst>
              <a:gd name="adj" fmla="val 33584"/>
            </a:avLst>
          </a:prstGeom>
          <a:solidFill>
            <a:srgbClr val="CCCCFF"/>
          </a:solidFill>
          <a:ln>
            <a:noFill/>
          </a:ln>
          <a:effectLst>
            <a:prstShdw prst="shdw17" dist="17961" dir="2700000">
              <a:srgbClr val="CC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9524" name="AutoShape 20"/>
          <p:cNvSpPr>
            <a:spLocks noChangeArrowheads="1"/>
          </p:cNvSpPr>
          <p:nvPr/>
        </p:nvSpPr>
        <p:spPr bwMode="auto">
          <a:xfrm>
            <a:off x="6758019" y="1516911"/>
            <a:ext cx="1940816" cy="1444752"/>
          </a:xfrm>
          <a:prstGeom prst="chevron">
            <a:avLst>
              <a:gd name="adj" fmla="val 33584"/>
            </a:avLst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CCFFC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9525" name="AutoShape 21"/>
          <p:cNvSpPr>
            <a:spLocks noChangeArrowheads="1"/>
          </p:cNvSpPr>
          <p:nvPr/>
        </p:nvSpPr>
        <p:spPr bwMode="auto">
          <a:xfrm>
            <a:off x="816457" y="1285694"/>
            <a:ext cx="7373703" cy="19057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PY" altLang="pt-BR" sz="1600" dirty="0" smtClean="0">
                <a:solidFill>
                  <a:schemeClr val="bg1"/>
                </a:solidFill>
                <a:latin typeface="Calibri" pitchFamily="34" charset="0"/>
              </a:rPr>
              <a:t>Necesidades Centrales (lo que los demandantes mas valorizan</a:t>
            </a:r>
            <a:r>
              <a:rPr lang="pt-BR" altLang="pt-BR" sz="16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pt-BR" alt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9526" name="AutoShape 22"/>
          <p:cNvSpPr>
            <a:spLocks noChangeArrowheads="1"/>
          </p:cNvSpPr>
          <p:nvPr/>
        </p:nvSpPr>
        <p:spPr bwMode="auto">
          <a:xfrm>
            <a:off x="815055" y="3267149"/>
            <a:ext cx="1940817" cy="1444753"/>
          </a:xfrm>
          <a:prstGeom prst="chevron">
            <a:avLst>
              <a:gd name="adj" fmla="val 33584"/>
            </a:avLst>
          </a:prstGeom>
          <a:solidFill>
            <a:srgbClr val="6699FF"/>
          </a:solidFill>
          <a:ln>
            <a:noFill/>
          </a:ln>
          <a:effectLst>
            <a:prstShdw prst="shdw17" dist="17961" dir="2700000">
              <a:srgbClr val="66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9527" name="AutoShape 23"/>
          <p:cNvSpPr>
            <a:spLocks noChangeArrowheads="1"/>
          </p:cNvSpPr>
          <p:nvPr/>
        </p:nvSpPr>
        <p:spPr bwMode="auto">
          <a:xfrm>
            <a:off x="2306051" y="3278360"/>
            <a:ext cx="1940817" cy="1444753"/>
          </a:xfrm>
          <a:prstGeom prst="chevron">
            <a:avLst>
              <a:gd name="adj" fmla="val 33584"/>
            </a:avLst>
          </a:prstGeom>
          <a:solidFill>
            <a:srgbClr val="9999FF"/>
          </a:solidFill>
          <a:ln>
            <a:noFill/>
          </a:ln>
          <a:effectLst>
            <a:prstShdw prst="shdw17" dist="17961" dir="2700000">
              <a:srgbClr val="9999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9528" name="AutoShape 24"/>
          <p:cNvSpPr>
            <a:spLocks noChangeArrowheads="1"/>
          </p:cNvSpPr>
          <p:nvPr/>
        </p:nvSpPr>
        <p:spPr bwMode="auto">
          <a:xfrm>
            <a:off x="3802652" y="3296577"/>
            <a:ext cx="1940817" cy="1444752"/>
          </a:xfrm>
          <a:prstGeom prst="chevron">
            <a:avLst>
              <a:gd name="adj" fmla="val 33584"/>
            </a:avLst>
          </a:prstGeom>
          <a:solidFill>
            <a:srgbClr val="99CCFF"/>
          </a:solidFill>
          <a:ln>
            <a:noFill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9529" name="AutoShape 25"/>
          <p:cNvSpPr>
            <a:spLocks noChangeArrowheads="1"/>
          </p:cNvSpPr>
          <p:nvPr/>
        </p:nvSpPr>
        <p:spPr bwMode="auto">
          <a:xfrm>
            <a:off x="5293647" y="3307788"/>
            <a:ext cx="1940817" cy="1444752"/>
          </a:xfrm>
          <a:prstGeom prst="chevron">
            <a:avLst>
              <a:gd name="adj" fmla="val 33584"/>
            </a:avLst>
          </a:prstGeom>
          <a:solidFill>
            <a:srgbClr val="CCCCFF"/>
          </a:solidFill>
          <a:ln>
            <a:noFill/>
          </a:ln>
          <a:effectLst>
            <a:prstShdw prst="shdw17" dist="17961" dir="2700000">
              <a:srgbClr val="CC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9530" name="AutoShape 26"/>
          <p:cNvSpPr>
            <a:spLocks noChangeArrowheads="1"/>
          </p:cNvSpPr>
          <p:nvPr/>
        </p:nvSpPr>
        <p:spPr bwMode="auto">
          <a:xfrm>
            <a:off x="6788848" y="3307788"/>
            <a:ext cx="1940816" cy="1444752"/>
          </a:xfrm>
          <a:prstGeom prst="chevron">
            <a:avLst>
              <a:gd name="adj" fmla="val 33584"/>
            </a:avLst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rgbClr val="CCFFCC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9531" name="AutoShape 27"/>
          <p:cNvSpPr>
            <a:spLocks noChangeArrowheads="1"/>
          </p:cNvSpPr>
          <p:nvPr/>
        </p:nvSpPr>
        <p:spPr bwMode="auto">
          <a:xfrm>
            <a:off x="847285" y="3128420"/>
            <a:ext cx="7373703" cy="20319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PY" altLang="pt-BR" sz="1600" dirty="0" smtClean="0">
                <a:solidFill>
                  <a:schemeClr val="bg1"/>
                </a:solidFill>
                <a:latin typeface="Calibri" pitchFamily="34" charset="0"/>
              </a:rPr>
              <a:t>Diferenciales (lo que solamente su empresa es capaz de entregar)</a:t>
            </a:r>
            <a:endParaRPr lang="es-PY" alt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9534" name="Text Box 30"/>
          <p:cNvSpPr txBox="1">
            <a:spLocks noChangeArrowheads="1"/>
          </p:cNvSpPr>
          <p:nvPr/>
        </p:nvSpPr>
        <p:spPr bwMode="auto">
          <a:xfrm>
            <a:off x="1007035" y="5509248"/>
            <a:ext cx="1371884" cy="29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600">
                <a:solidFill>
                  <a:schemeClr val="bg1"/>
                </a:solidFill>
                <a:latin typeface="Calibri" pitchFamily="34" charset="0"/>
              </a:rPr>
              <a:t>Abaixo da média</a:t>
            </a:r>
          </a:p>
        </p:txBody>
      </p:sp>
      <p:sp>
        <p:nvSpPr>
          <p:cNvPr id="149535" name="AutoShape 31"/>
          <p:cNvSpPr>
            <a:spLocks noChangeArrowheads="1"/>
          </p:cNvSpPr>
          <p:nvPr/>
        </p:nvSpPr>
        <p:spPr bwMode="auto">
          <a:xfrm>
            <a:off x="1134554" y="4972546"/>
            <a:ext cx="7093440" cy="20319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PY" altLang="pt-BR" sz="1600" dirty="0" err="1" smtClean="0">
                <a:solidFill>
                  <a:schemeClr val="bg1"/>
                </a:solidFill>
                <a:latin typeface="Calibri" pitchFamily="34" charset="0"/>
              </a:rPr>
              <a:t>Precificación</a:t>
            </a:r>
            <a:r>
              <a:rPr lang="es-PY" altLang="pt-BR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PY" altLang="pt-BR" sz="1600" dirty="0" err="1" smtClean="0">
                <a:solidFill>
                  <a:schemeClr val="bg1"/>
                </a:solidFill>
                <a:latin typeface="Calibri" pitchFamily="34" charset="0"/>
              </a:rPr>
              <a:t>praticada</a:t>
            </a:r>
            <a:r>
              <a:rPr lang="es-PY" altLang="pt-BR" sz="1600" dirty="0" smtClean="0">
                <a:solidFill>
                  <a:schemeClr val="bg1"/>
                </a:solidFill>
                <a:latin typeface="Calibri" pitchFamily="34" charset="0"/>
              </a:rPr>
              <a:t> por su empresa</a:t>
            </a:r>
            <a:endParaRPr lang="es-PY" altLang="pt-BR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9536" name="Line 32"/>
          <p:cNvSpPr>
            <a:spLocks noChangeShapeType="1"/>
          </p:cNvSpPr>
          <p:nvPr/>
        </p:nvSpPr>
        <p:spPr bwMode="auto">
          <a:xfrm>
            <a:off x="1197613" y="5544281"/>
            <a:ext cx="699254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9544" name="AutoShape 21"/>
          <p:cNvSpPr>
            <a:spLocks noChangeArrowheads="1"/>
          </p:cNvSpPr>
          <p:nvPr/>
        </p:nvSpPr>
        <p:spPr bwMode="auto">
          <a:xfrm>
            <a:off x="4440249" y="5290644"/>
            <a:ext cx="201789" cy="241026"/>
          </a:xfrm>
          <a:prstGeom prst="triangle">
            <a:avLst>
              <a:gd name="adj" fmla="val 50000"/>
            </a:avLst>
          </a:prstGeom>
          <a:solidFill>
            <a:srgbClr val="E596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pt-BR" altLang="pt-BR">
              <a:latin typeface="Calibri" pitchFamily="34" charset="0"/>
            </a:endParaRPr>
          </a:p>
        </p:txBody>
      </p:sp>
      <p:sp>
        <p:nvSpPr>
          <p:cNvPr id="149545" name="AutoShape 21"/>
          <p:cNvSpPr>
            <a:spLocks noChangeArrowheads="1"/>
          </p:cNvSpPr>
          <p:nvPr/>
        </p:nvSpPr>
        <p:spPr bwMode="auto">
          <a:xfrm>
            <a:off x="1186403" y="5290644"/>
            <a:ext cx="201789" cy="241026"/>
          </a:xfrm>
          <a:prstGeom prst="triangle">
            <a:avLst>
              <a:gd name="adj" fmla="val 50000"/>
            </a:avLst>
          </a:prstGeom>
          <a:solidFill>
            <a:srgbClr val="E596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pt-BR" altLang="pt-BR">
              <a:latin typeface="Calibri" pitchFamily="34" charset="0"/>
            </a:endParaRPr>
          </a:p>
        </p:txBody>
      </p:sp>
      <p:sp>
        <p:nvSpPr>
          <p:cNvPr id="149546" name="AutoShape 21"/>
          <p:cNvSpPr>
            <a:spLocks noChangeArrowheads="1"/>
          </p:cNvSpPr>
          <p:nvPr/>
        </p:nvSpPr>
        <p:spPr bwMode="auto">
          <a:xfrm>
            <a:off x="7999581" y="5290644"/>
            <a:ext cx="201789" cy="241026"/>
          </a:xfrm>
          <a:prstGeom prst="triangle">
            <a:avLst>
              <a:gd name="adj" fmla="val 50000"/>
            </a:avLst>
          </a:prstGeom>
          <a:solidFill>
            <a:srgbClr val="E596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pt-BR" altLang="pt-BR">
              <a:latin typeface="Calibri" pitchFamily="34" charset="0"/>
            </a:endParaRPr>
          </a:p>
        </p:txBody>
      </p:sp>
      <p:sp>
        <p:nvSpPr>
          <p:cNvPr id="149547" name="Text Box 43"/>
          <p:cNvSpPr txBox="1">
            <a:spLocks noChangeArrowheads="1"/>
          </p:cNvSpPr>
          <p:nvPr/>
        </p:nvSpPr>
        <p:spPr bwMode="auto">
          <a:xfrm>
            <a:off x="3890935" y="5544281"/>
            <a:ext cx="128920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Y" altLang="pt-BR" sz="1000" b="1" dirty="0" smtClean="0">
                <a:solidFill>
                  <a:srgbClr val="17375E"/>
                </a:solidFill>
                <a:latin typeface="Calibri" pitchFamily="34" charset="0"/>
              </a:rPr>
              <a:t>Promedio del  mercado</a:t>
            </a:r>
          </a:p>
          <a:p>
            <a:pPr algn="ctr"/>
            <a:endParaRPr lang="pt-BR" altLang="pt-BR" sz="1000" b="1" dirty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149548" name="Text Box 44"/>
          <p:cNvSpPr txBox="1">
            <a:spLocks noChangeArrowheads="1"/>
          </p:cNvSpPr>
          <p:nvPr/>
        </p:nvSpPr>
        <p:spPr bwMode="auto">
          <a:xfrm>
            <a:off x="7459257" y="5589426"/>
            <a:ext cx="128920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Y" altLang="pt-BR" sz="1000" b="1" dirty="0" smtClean="0">
                <a:solidFill>
                  <a:srgbClr val="17375E"/>
                </a:solidFill>
                <a:latin typeface="Calibri" pitchFamily="34" charset="0"/>
              </a:rPr>
              <a:t>Mayor que el promedio  </a:t>
            </a:r>
          </a:p>
          <a:p>
            <a:pPr algn="ctr"/>
            <a:r>
              <a:rPr lang="es-PY" altLang="pt-BR" sz="1000" b="1" dirty="0" smtClean="0">
                <a:solidFill>
                  <a:srgbClr val="17375E"/>
                </a:solidFill>
                <a:latin typeface="Calibri" pitchFamily="34" charset="0"/>
              </a:rPr>
              <a:t>del mercado</a:t>
            </a:r>
            <a:endParaRPr lang="es-PY" altLang="pt-BR" sz="1000" b="1" dirty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149549" name="Text Box 45"/>
          <p:cNvSpPr txBox="1">
            <a:spLocks noChangeArrowheads="1"/>
          </p:cNvSpPr>
          <p:nvPr/>
        </p:nvSpPr>
        <p:spPr bwMode="auto">
          <a:xfrm>
            <a:off x="683568" y="5589427"/>
            <a:ext cx="128920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PY" altLang="pt-BR" sz="1000" b="1" dirty="0" smtClean="0">
                <a:solidFill>
                  <a:srgbClr val="17375E"/>
                </a:solidFill>
                <a:latin typeface="Calibri" pitchFamily="34" charset="0"/>
              </a:rPr>
              <a:t>Menos que el promedio   </a:t>
            </a:r>
          </a:p>
          <a:p>
            <a:pPr algn="ctr"/>
            <a:r>
              <a:rPr lang="es-PY" altLang="pt-BR" sz="1000" b="1" dirty="0" smtClean="0">
                <a:solidFill>
                  <a:srgbClr val="17375E"/>
                </a:solidFill>
                <a:latin typeface="Calibri" pitchFamily="34" charset="0"/>
              </a:rPr>
              <a:t>del mercado</a:t>
            </a:r>
            <a:endParaRPr lang="es-PY" altLang="pt-BR" sz="1000" b="1" dirty="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28" name="Seta para cima e para baixo 27"/>
          <p:cNvSpPr/>
          <p:nvPr/>
        </p:nvSpPr>
        <p:spPr>
          <a:xfrm>
            <a:off x="1432474" y="2663107"/>
            <a:ext cx="644319" cy="1133815"/>
          </a:xfrm>
          <a:prstGeom prst="upDownArrow">
            <a:avLst/>
          </a:prstGeom>
          <a:solidFill>
            <a:srgbClr val="4F81BD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para cima e para baixo 29"/>
          <p:cNvSpPr/>
          <p:nvPr/>
        </p:nvSpPr>
        <p:spPr>
          <a:xfrm>
            <a:off x="2725043" y="2630735"/>
            <a:ext cx="644319" cy="1133815"/>
          </a:xfrm>
          <a:prstGeom prst="upDownArrow">
            <a:avLst/>
          </a:prstGeom>
          <a:solidFill>
            <a:srgbClr val="4F81BD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cima e para baixo 30"/>
          <p:cNvSpPr/>
          <p:nvPr/>
        </p:nvSpPr>
        <p:spPr>
          <a:xfrm>
            <a:off x="4269570" y="2630735"/>
            <a:ext cx="644319" cy="1133815"/>
          </a:xfrm>
          <a:prstGeom prst="upDownArrow">
            <a:avLst/>
          </a:prstGeom>
          <a:solidFill>
            <a:srgbClr val="4F81BD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cima e para baixo 31"/>
          <p:cNvSpPr/>
          <p:nvPr/>
        </p:nvSpPr>
        <p:spPr>
          <a:xfrm>
            <a:off x="5743469" y="2614079"/>
            <a:ext cx="644319" cy="1133815"/>
          </a:xfrm>
          <a:prstGeom prst="upDownArrow">
            <a:avLst/>
          </a:prstGeom>
          <a:solidFill>
            <a:srgbClr val="4F81BD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Seta para cima e para baixo 32"/>
          <p:cNvSpPr/>
          <p:nvPr/>
        </p:nvSpPr>
        <p:spPr>
          <a:xfrm>
            <a:off x="7212290" y="2630735"/>
            <a:ext cx="644319" cy="1133815"/>
          </a:xfrm>
          <a:prstGeom prst="upDownArrow">
            <a:avLst/>
          </a:prstGeom>
          <a:solidFill>
            <a:srgbClr val="4F81BD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5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1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01" y="2924944"/>
            <a:ext cx="4056085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riângulo isósceles 26"/>
          <p:cNvSpPr/>
          <p:nvPr/>
        </p:nvSpPr>
        <p:spPr>
          <a:xfrm rot="7448983">
            <a:off x="6518570" y="4803585"/>
            <a:ext cx="287338" cy="854075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Triângulo isósceles 24"/>
          <p:cNvSpPr/>
          <p:nvPr/>
        </p:nvSpPr>
        <p:spPr>
          <a:xfrm rot="20708304">
            <a:off x="2195513" y="1709738"/>
            <a:ext cx="288925" cy="855662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Triângulo isósceles 25"/>
          <p:cNvSpPr/>
          <p:nvPr/>
        </p:nvSpPr>
        <p:spPr>
          <a:xfrm rot="3871400">
            <a:off x="6638925" y="1484313"/>
            <a:ext cx="288925" cy="854075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32744930"/>
              </p:ext>
            </p:extLst>
          </p:nvPr>
        </p:nvGraphicFramePr>
        <p:xfrm>
          <a:off x="1907704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116013" y="986384"/>
            <a:ext cx="2736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ctr" eaLnBrk="1" hangingPunct="1">
              <a:spcBef>
                <a:spcPts val="0"/>
              </a:spcBef>
              <a:buClr>
                <a:schemeClr val="folHlink"/>
              </a:buClr>
              <a:defRPr/>
            </a:pPr>
            <a:r>
              <a:rPr lang="es-PY" sz="1200" dirty="0" smtClean="0">
                <a:solidFill>
                  <a:srgbClr val="17375E"/>
                </a:solidFill>
                <a:latin typeface="+mj-lt"/>
                <a:cs typeface="Arial" pitchFamily="34" charset="0"/>
              </a:rPr>
              <a:t>Cualquier fenómeno</a:t>
            </a:r>
          </a:p>
          <a:p>
            <a:pPr marL="0" lvl="1" indent="0" algn="ctr" eaLnBrk="1" hangingPunct="1">
              <a:spcBef>
                <a:spcPts val="0"/>
              </a:spcBef>
              <a:buClr>
                <a:schemeClr val="folHlink"/>
              </a:buClr>
              <a:defRPr/>
            </a:pPr>
            <a:r>
              <a:rPr lang="es-PY" sz="1200" dirty="0" smtClean="0">
                <a:solidFill>
                  <a:srgbClr val="17375E"/>
                </a:solidFill>
                <a:latin typeface="+mj-lt"/>
                <a:cs typeface="Arial" pitchFamily="34" charset="0"/>
              </a:rPr>
              <a:t>capaz de reducir la demanda </a:t>
            </a:r>
          </a:p>
          <a:p>
            <a:pPr marL="0" lvl="1" indent="0" algn="ctr" eaLnBrk="1" hangingPunct="1">
              <a:spcBef>
                <a:spcPts val="0"/>
              </a:spcBef>
              <a:buClr>
                <a:schemeClr val="folHlink"/>
              </a:buClr>
              <a:defRPr/>
            </a:pPr>
            <a:r>
              <a:rPr lang="es-PY" sz="1200" dirty="0" smtClean="0">
                <a:solidFill>
                  <a:srgbClr val="17375E"/>
                </a:solidFill>
                <a:latin typeface="+mj-lt"/>
                <a:cs typeface="Arial" pitchFamily="34" charset="0"/>
              </a:rPr>
              <a:t>de una organización</a:t>
            </a:r>
            <a:r>
              <a:rPr lang="pt-BR" sz="1200" dirty="0" smtClean="0">
                <a:solidFill>
                  <a:srgbClr val="17375E"/>
                </a:solidFill>
                <a:latin typeface="+mj-lt"/>
                <a:cs typeface="Arial" pitchFamily="34" charset="0"/>
              </a:rPr>
              <a:t>.</a:t>
            </a:r>
            <a:endParaRPr lang="en-US" sz="1200" dirty="0" smtClean="0">
              <a:solidFill>
                <a:srgbClr val="17375E"/>
              </a:solidFill>
              <a:latin typeface="+mj-lt"/>
              <a:cs typeface="Tahoma" pitchFamily="34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pt-BR" sz="1200" dirty="0" smtClean="0">
              <a:solidFill>
                <a:srgbClr val="17375E"/>
              </a:solidFill>
              <a:latin typeface="+mj-lt"/>
              <a:cs typeface="Tahoma" pitchFamily="34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228184" y="1066648"/>
            <a:ext cx="2736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spcBef>
                <a:spcPts val="0"/>
              </a:spcBef>
              <a:buClr>
                <a:schemeClr val="folHlink"/>
              </a:buClr>
              <a:defRPr/>
            </a:pPr>
            <a:r>
              <a:rPr lang="pt-BR" sz="1200" dirty="0" smtClean="0">
                <a:solidFill>
                  <a:srgbClr val="17375E"/>
                </a:solidFill>
                <a:latin typeface="+mj-lt"/>
                <a:cs typeface="Arial" pitchFamily="34" charset="0"/>
              </a:rPr>
              <a:t>	</a:t>
            </a:r>
            <a:r>
              <a:rPr lang="es-PY" sz="1200" dirty="0" smtClean="0">
                <a:solidFill>
                  <a:srgbClr val="17375E"/>
                </a:solidFill>
                <a:latin typeface="+mj-lt"/>
                <a:cs typeface="Arial" pitchFamily="34" charset="0"/>
              </a:rPr>
              <a:t>Demanda total de mercado incluyendo actual (atendida) e potencial (no atendida</a:t>
            </a:r>
            <a:r>
              <a:rPr lang="pt-BR" sz="1200" dirty="0" smtClean="0">
                <a:solidFill>
                  <a:srgbClr val="17375E"/>
                </a:solidFill>
                <a:latin typeface="+mj-lt"/>
                <a:cs typeface="Arial" pitchFamily="34" charset="0"/>
              </a:rPr>
              <a:t>).</a:t>
            </a:r>
            <a:endParaRPr lang="pt-BR" sz="1200" dirty="0">
              <a:solidFill>
                <a:srgbClr val="17375E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6522491" y="5482074"/>
            <a:ext cx="23923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AR" sz="1200" dirty="0" smtClean="0">
                <a:solidFill>
                  <a:srgbClr val="17375E"/>
                </a:solidFill>
                <a:latin typeface="+mj-lt"/>
              </a:rPr>
              <a:t>Capacidad organizacional de atender las </a:t>
            </a:r>
            <a:r>
              <a:rPr lang="es-AR" sz="1200" dirty="0" err="1" smtClean="0">
                <a:solidFill>
                  <a:srgbClr val="17375E"/>
                </a:solidFill>
                <a:latin typeface="+mj-lt"/>
              </a:rPr>
              <a:t>espectativas</a:t>
            </a:r>
            <a:r>
              <a:rPr lang="es-AR" sz="1200" dirty="0" smtClean="0">
                <a:solidFill>
                  <a:srgbClr val="17375E"/>
                </a:solidFill>
                <a:latin typeface="+mj-lt"/>
              </a:rPr>
              <a:t> mas relevantes de los demandantes superando la misma capacidad de los </a:t>
            </a:r>
            <a:r>
              <a:rPr lang="es-AR" sz="1200" dirty="0" err="1" smtClean="0">
                <a:solidFill>
                  <a:srgbClr val="17375E"/>
                </a:solidFill>
                <a:latin typeface="+mj-lt"/>
              </a:rPr>
              <a:t>demas</a:t>
            </a:r>
            <a:r>
              <a:rPr lang="es-AR" sz="1200" dirty="0" smtClean="0">
                <a:solidFill>
                  <a:srgbClr val="17375E"/>
                </a:solidFill>
                <a:latin typeface="+mj-lt"/>
              </a:rPr>
              <a:t> competidores</a:t>
            </a:r>
            <a:r>
              <a:rPr lang="pt-BR" sz="1200" dirty="0" smtClean="0">
                <a:solidFill>
                  <a:srgbClr val="17375E"/>
                </a:solidFill>
                <a:latin typeface="+mj-lt"/>
              </a:rPr>
              <a:t>.</a:t>
            </a:r>
            <a:endParaRPr lang="pt-BR" sz="1200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70437" y="163529"/>
            <a:ext cx="661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2400" dirty="0">
                <a:solidFill>
                  <a:srgbClr val="17375E"/>
                </a:solidFill>
              </a:rPr>
              <a:t>ESTRATÉGIA: </a:t>
            </a:r>
            <a:r>
              <a:rPr lang="en-US" sz="2400" dirty="0" smtClean="0">
                <a:solidFill>
                  <a:srgbClr val="17375E"/>
                </a:solidFill>
              </a:rPr>
              <a:t>DOMINIO </a:t>
            </a:r>
            <a:r>
              <a:rPr lang="en-US" sz="2400" dirty="0">
                <a:solidFill>
                  <a:srgbClr val="17375E"/>
                </a:solidFill>
              </a:rPr>
              <a:t>DE </a:t>
            </a:r>
            <a:r>
              <a:rPr lang="en-US" sz="2400" dirty="0" smtClean="0">
                <a:solidFill>
                  <a:srgbClr val="17375E"/>
                </a:solidFill>
              </a:rPr>
              <a:t>CONCEPTOS CENTRALES</a:t>
            </a:r>
            <a:endParaRPr lang="pt-BR" sz="2400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48228" y="1596573"/>
            <a:ext cx="68942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5400" dirty="0"/>
          </a:p>
          <a:p>
            <a:pPr algn="ctr"/>
            <a:endParaRPr lang="pt-BR" sz="5400" dirty="0"/>
          </a:p>
          <a:p>
            <a:pPr algn="ctr"/>
            <a:r>
              <a:rPr lang="pt-BR" sz="5400" dirty="0" smtClean="0"/>
              <a:t>SUPERACIÒN RELACIONAL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999141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88022" y="918244"/>
            <a:ext cx="7941642" cy="256790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algn="just">
              <a:spcBef>
                <a:spcPts val="1400"/>
              </a:spcBef>
              <a:defRPr/>
            </a:pPr>
            <a:r>
              <a:rPr lang="es-PY" sz="2200" dirty="0" smtClean="0">
                <a:solidFill>
                  <a:srgbClr val="17375E"/>
                </a:solidFill>
                <a:latin typeface="+mj-lt"/>
              </a:rPr>
              <a:t>La </a:t>
            </a:r>
            <a:r>
              <a:rPr lang="es-PY" sz="2200" b="1" dirty="0" smtClean="0">
                <a:solidFill>
                  <a:srgbClr val="17375E"/>
                </a:solidFill>
                <a:latin typeface="+mj-lt"/>
              </a:rPr>
              <a:t>Superación</a:t>
            </a:r>
            <a:r>
              <a:rPr lang="es-PY" sz="2200" dirty="0" smtClean="0">
                <a:solidFill>
                  <a:srgbClr val="17375E"/>
                </a:solidFill>
                <a:latin typeface="+mj-lt"/>
              </a:rPr>
              <a:t> </a:t>
            </a:r>
            <a:r>
              <a:rPr lang="es-PY" sz="2200" b="1" dirty="0" smtClean="0">
                <a:solidFill>
                  <a:srgbClr val="17375E"/>
                </a:solidFill>
                <a:latin typeface="+mj-lt"/>
              </a:rPr>
              <a:t>Relacional</a:t>
            </a:r>
            <a:r>
              <a:rPr lang="es-PY" sz="2200" dirty="0" smtClean="0">
                <a:solidFill>
                  <a:srgbClr val="17375E"/>
                </a:solidFill>
                <a:latin typeface="+mj-lt"/>
              </a:rPr>
              <a:t> se refiere a la </a:t>
            </a:r>
            <a:r>
              <a:rPr lang="es-PY" sz="2200" b="1" dirty="0" smtClean="0">
                <a:solidFill>
                  <a:srgbClr val="FF0000"/>
                </a:solidFill>
                <a:latin typeface="+mj-lt"/>
              </a:rPr>
              <a:t>capacidad organizacional de atender las expectativas mas relevantes de sus demandantes superando la misma capacidad de los otros competidores</a:t>
            </a:r>
            <a:r>
              <a:rPr lang="pt-BR" sz="2200" b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361950" indent="-361950" algn="just">
              <a:spcBef>
                <a:spcPts val="1400"/>
              </a:spcBef>
              <a:defRPr/>
            </a:pPr>
            <a:r>
              <a:rPr lang="es-PY" sz="2200" dirty="0" smtClean="0">
                <a:solidFill>
                  <a:srgbClr val="17375E"/>
                </a:solidFill>
                <a:latin typeface="+mj-lt"/>
              </a:rPr>
              <a:t>Negocios</a:t>
            </a:r>
            <a:r>
              <a:rPr lang="pt-BR" sz="2200" dirty="0" smtClean="0">
                <a:solidFill>
                  <a:srgbClr val="17375E"/>
                </a:solidFill>
                <a:latin typeface="+mj-lt"/>
              </a:rPr>
              <a:t> </a:t>
            </a:r>
            <a:r>
              <a:rPr lang="pt-BR" sz="2200" dirty="0" err="1" smtClean="0">
                <a:solidFill>
                  <a:srgbClr val="17375E"/>
                </a:solidFill>
                <a:latin typeface="+mj-lt"/>
              </a:rPr>
              <a:t>con</a:t>
            </a:r>
            <a:r>
              <a:rPr lang="pt-BR" sz="2200" dirty="0" smtClean="0">
                <a:solidFill>
                  <a:srgbClr val="17375E"/>
                </a:solidFill>
                <a:latin typeface="+mj-lt"/>
              </a:rPr>
              <a:t> foco </a:t>
            </a:r>
            <a:r>
              <a:rPr lang="pt-BR" sz="2200" dirty="0" err="1" smtClean="0">
                <a:solidFill>
                  <a:srgbClr val="17375E"/>
                </a:solidFill>
                <a:latin typeface="+mj-lt"/>
              </a:rPr>
              <a:t>en</a:t>
            </a:r>
            <a:r>
              <a:rPr lang="pt-BR" sz="2200" dirty="0" smtClean="0">
                <a:solidFill>
                  <a:srgbClr val="17375E"/>
                </a:solidFill>
                <a:latin typeface="+mj-lt"/>
              </a:rPr>
              <a:t> </a:t>
            </a:r>
            <a:r>
              <a:rPr lang="pt-BR" sz="2200" dirty="0" err="1" smtClean="0">
                <a:solidFill>
                  <a:srgbClr val="17375E"/>
                </a:solidFill>
                <a:latin typeface="+mj-lt"/>
              </a:rPr>
              <a:t>los</a:t>
            </a:r>
            <a:r>
              <a:rPr lang="pt-BR" sz="2200" dirty="0" smtClean="0">
                <a:solidFill>
                  <a:srgbClr val="17375E"/>
                </a:solidFill>
                <a:latin typeface="+mj-lt"/>
              </a:rPr>
              <a:t> clientes y </a:t>
            </a:r>
            <a:r>
              <a:rPr lang="pt-BR" sz="2200" dirty="0" err="1" smtClean="0">
                <a:solidFill>
                  <a:srgbClr val="17375E"/>
                </a:solidFill>
                <a:latin typeface="+mj-lt"/>
              </a:rPr>
              <a:t>en</a:t>
            </a:r>
            <a:r>
              <a:rPr lang="pt-BR" sz="2200" dirty="0" smtClean="0">
                <a:solidFill>
                  <a:srgbClr val="17375E"/>
                </a:solidFill>
                <a:latin typeface="+mj-lt"/>
              </a:rPr>
              <a:t> </a:t>
            </a:r>
            <a:r>
              <a:rPr lang="pt-BR" sz="2200" dirty="0" err="1" smtClean="0">
                <a:solidFill>
                  <a:srgbClr val="17375E"/>
                </a:solidFill>
                <a:latin typeface="+mj-lt"/>
              </a:rPr>
              <a:t>el</a:t>
            </a:r>
            <a:r>
              <a:rPr lang="pt-BR" sz="2200" dirty="0" smtClean="0">
                <a:solidFill>
                  <a:srgbClr val="17375E"/>
                </a:solidFill>
                <a:latin typeface="+mj-lt"/>
              </a:rPr>
              <a:t> mercado </a:t>
            </a:r>
            <a:r>
              <a:rPr lang="pt-BR" sz="2200" dirty="0" err="1" smtClean="0">
                <a:solidFill>
                  <a:srgbClr val="17375E"/>
                </a:solidFill>
                <a:latin typeface="+mj-lt"/>
              </a:rPr>
              <a:t>están</a:t>
            </a:r>
            <a:r>
              <a:rPr lang="pt-BR" sz="2200" dirty="0" smtClean="0">
                <a:solidFill>
                  <a:srgbClr val="17375E"/>
                </a:solidFill>
                <a:latin typeface="+mj-lt"/>
              </a:rPr>
              <a:t> centrados em </a:t>
            </a:r>
            <a:r>
              <a:rPr lang="pt-BR" sz="2200" dirty="0" err="1" smtClean="0">
                <a:solidFill>
                  <a:srgbClr val="17375E"/>
                </a:solidFill>
                <a:latin typeface="+mj-lt"/>
              </a:rPr>
              <a:t>la</a:t>
            </a:r>
            <a:r>
              <a:rPr lang="pt-BR" sz="2200" dirty="0" smtClean="0">
                <a:solidFill>
                  <a:srgbClr val="17375E"/>
                </a:solidFill>
                <a:latin typeface="+mj-lt"/>
              </a:rPr>
              <a:t> conquista</a:t>
            </a:r>
            <a:r>
              <a:rPr lang="en-US" sz="2200" dirty="0" smtClean="0">
                <a:solidFill>
                  <a:srgbClr val="17375E"/>
                </a:solidFill>
                <a:latin typeface="+mj-lt"/>
              </a:rPr>
              <a:t> y </a:t>
            </a:r>
            <a:r>
              <a:rPr lang="pt-BR" sz="2200" dirty="0" err="1" smtClean="0">
                <a:solidFill>
                  <a:srgbClr val="17375E"/>
                </a:solidFill>
                <a:latin typeface="+mj-lt"/>
              </a:rPr>
              <a:t>preservación</a:t>
            </a:r>
            <a:r>
              <a:rPr lang="en-US" sz="2200" dirty="0" smtClean="0">
                <a:solidFill>
                  <a:srgbClr val="17375E"/>
                </a:solidFill>
                <a:latin typeface="+mj-lt"/>
              </a:rPr>
              <a:t> de los </a:t>
            </a:r>
            <a:r>
              <a:rPr lang="pt-BR" sz="2200" dirty="0" smtClean="0">
                <a:solidFill>
                  <a:srgbClr val="17375E"/>
                </a:solidFill>
                <a:latin typeface="+mj-lt"/>
              </a:rPr>
              <a:t>demandantes</a:t>
            </a:r>
            <a:r>
              <a:rPr lang="en-US" sz="2200" dirty="0" smtClean="0">
                <a:solidFill>
                  <a:srgbClr val="17375E"/>
                </a:solidFill>
                <a:latin typeface="+mj-lt"/>
              </a:rPr>
              <a:t> </a:t>
            </a:r>
            <a:r>
              <a:rPr lang="pt-BR" sz="2200" dirty="0" smtClean="0">
                <a:solidFill>
                  <a:srgbClr val="17375E"/>
                </a:solidFill>
                <a:latin typeface="+mj-lt"/>
              </a:rPr>
              <a:t>posicionados</a:t>
            </a:r>
            <a:r>
              <a:rPr lang="en-US" sz="2200" dirty="0" smtClean="0">
                <a:solidFill>
                  <a:srgbClr val="17375E"/>
                </a:solidFill>
                <a:latin typeface="+mj-lt"/>
              </a:rPr>
              <a:t> </a:t>
            </a:r>
            <a:r>
              <a:rPr lang="pt-BR" sz="2200" dirty="0" smtClean="0">
                <a:solidFill>
                  <a:srgbClr val="17375E"/>
                </a:solidFill>
                <a:latin typeface="+mj-lt"/>
              </a:rPr>
              <a:t>nos</a:t>
            </a:r>
            <a:r>
              <a:rPr lang="en-US" sz="2200" dirty="0" smtClean="0">
                <a:solidFill>
                  <a:srgbClr val="17375E"/>
                </a:solidFill>
                <a:latin typeface="+mj-lt"/>
              </a:rPr>
              <a:t> </a:t>
            </a:r>
            <a:r>
              <a:rPr lang="pt-BR" sz="2200" dirty="0" smtClean="0">
                <a:solidFill>
                  <a:srgbClr val="17375E"/>
                </a:solidFill>
                <a:latin typeface="+mj-lt"/>
              </a:rPr>
              <a:t>mercados-alvo</a:t>
            </a:r>
            <a:r>
              <a:rPr lang="en-US" sz="2200" dirty="0" smtClean="0">
                <a:solidFill>
                  <a:srgbClr val="17375E"/>
                </a:solidFill>
                <a:latin typeface="+mj-lt"/>
              </a:rPr>
              <a:t>.</a:t>
            </a:r>
          </a:p>
          <a:p>
            <a:pPr marL="0" indent="0" algn="just">
              <a:spcBef>
                <a:spcPts val="1400"/>
              </a:spcBef>
              <a:buNone/>
              <a:defRPr/>
            </a:pPr>
            <a:endParaRPr lang="en-US" sz="2200" dirty="0" smtClean="0">
              <a:solidFill>
                <a:srgbClr val="17375E"/>
              </a:solidFill>
              <a:latin typeface="+mj-lt"/>
            </a:endParaRPr>
          </a:p>
          <a:p>
            <a:pPr algn="just">
              <a:spcBef>
                <a:spcPts val="1400"/>
              </a:spcBef>
              <a:buClr>
                <a:srgbClr val="DD4819"/>
              </a:buClr>
              <a:defRPr/>
            </a:pPr>
            <a:endParaRPr lang="pt-BR" sz="2200" dirty="0" smtClean="0">
              <a:solidFill>
                <a:srgbClr val="17375E"/>
              </a:solidFill>
              <a:latin typeface="+mj-lt"/>
            </a:endParaRPr>
          </a:p>
          <a:p>
            <a:pPr algn="just">
              <a:spcBef>
                <a:spcPts val="1400"/>
              </a:spcBef>
              <a:buClr>
                <a:srgbClr val="DD4819"/>
              </a:buClr>
              <a:defRPr/>
            </a:pPr>
            <a:endParaRPr lang="pt-BR" sz="2200" dirty="0" smtClean="0">
              <a:solidFill>
                <a:srgbClr val="17375E"/>
              </a:solidFill>
              <a:latin typeface="+mj-lt"/>
            </a:endParaRPr>
          </a:p>
          <a:p>
            <a:pPr algn="just">
              <a:spcBef>
                <a:spcPts val="1400"/>
              </a:spcBef>
              <a:buClr>
                <a:srgbClr val="DD4819"/>
              </a:buClr>
              <a:defRPr/>
            </a:pPr>
            <a:endParaRPr lang="pt-BR" sz="2200" dirty="0" smtClean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87648" y="3284984"/>
            <a:ext cx="4436814" cy="27987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61950" indent="-361950" eaLnBrk="0" hangingPunct="0">
              <a:spcBef>
                <a:spcPts val="1400"/>
              </a:spcBef>
              <a:buFont typeface="Arial" pitchFamily="34" charset="0"/>
              <a:buChar char="•"/>
              <a:defRPr/>
            </a:pPr>
            <a:endParaRPr lang="pt-BR" sz="2200" dirty="0" smtClean="0">
              <a:solidFill>
                <a:srgbClr val="17375E"/>
              </a:solidFill>
              <a:latin typeface="+mj-lt"/>
              <a:cs typeface="Arial" charset="0"/>
            </a:endParaRPr>
          </a:p>
          <a:p>
            <a:pPr marL="361950" indent="-361950" eaLnBrk="0" hangingPunct="0">
              <a:spcBef>
                <a:spcPts val="1400"/>
              </a:spcBef>
              <a:buFont typeface="Arial" pitchFamily="34" charset="0"/>
              <a:buChar char="•"/>
              <a:defRPr/>
            </a:pPr>
            <a:r>
              <a:rPr lang="pt-BR" sz="2200" dirty="0" smtClean="0">
                <a:solidFill>
                  <a:srgbClr val="17375E"/>
                </a:solidFill>
                <a:latin typeface="+mj-lt"/>
                <a:cs typeface="Arial" charset="0"/>
              </a:rPr>
              <a:t>Para </a:t>
            </a:r>
            <a:r>
              <a:rPr lang="pt-BR" sz="2200" dirty="0">
                <a:solidFill>
                  <a:srgbClr val="17375E"/>
                </a:solidFill>
                <a:latin typeface="+mj-lt"/>
                <a:cs typeface="Arial" charset="0"/>
              </a:rPr>
              <a:t>atingir essa meta, é preciso:</a:t>
            </a:r>
          </a:p>
          <a:p>
            <a:pPr marL="714375" lvl="1" indent="-360363" eaLnBrk="0" hangingPunct="0">
              <a:spcBef>
                <a:spcPts val="700"/>
              </a:spcBef>
              <a:buFont typeface="Calibri" pitchFamily="34" charset="0"/>
              <a:buChar char="▫"/>
              <a:defRPr/>
            </a:pPr>
            <a:r>
              <a:rPr lang="pt-BR" sz="2200" dirty="0">
                <a:solidFill>
                  <a:srgbClr val="17375E"/>
                </a:solidFill>
                <a:latin typeface="+mj-lt"/>
                <a:cs typeface="Arial" charset="0"/>
              </a:rPr>
              <a:t>determinar </a:t>
            </a:r>
            <a:r>
              <a:rPr lang="pt-BR" sz="2200" b="1" dirty="0">
                <a:solidFill>
                  <a:srgbClr val="17375E"/>
                </a:solidFill>
                <a:latin typeface="+mj-lt"/>
                <a:cs typeface="Arial" charset="0"/>
              </a:rPr>
              <a:t>necessidades</a:t>
            </a:r>
            <a:r>
              <a:rPr lang="pt-BR" sz="2200" dirty="0">
                <a:solidFill>
                  <a:srgbClr val="17375E"/>
                </a:solidFill>
                <a:latin typeface="+mj-lt"/>
                <a:cs typeface="Arial" charset="0"/>
              </a:rPr>
              <a:t> </a:t>
            </a:r>
            <a:r>
              <a:rPr lang="pt-BR" sz="2200" b="1" dirty="0">
                <a:solidFill>
                  <a:srgbClr val="17375E"/>
                </a:solidFill>
                <a:latin typeface="+mj-lt"/>
                <a:cs typeface="Arial" charset="0"/>
              </a:rPr>
              <a:t>centrais</a:t>
            </a:r>
            <a:r>
              <a:rPr lang="pt-BR" sz="2200" dirty="0">
                <a:solidFill>
                  <a:srgbClr val="17375E"/>
                </a:solidFill>
                <a:latin typeface="+mj-lt"/>
                <a:cs typeface="Arial" charset="0"/>
              </a:rPr>
              <a:t> dos mercados-alvo;</a:t>
            </a:r>
          </a:p>
          <a:p>
            <a:pPr marL="714375" lvl="1" indent="-360363" eaLnBrk="0" hangingPunct="0">
              <a:spcBef>
                <a:spcPts val="700"/>
              </a:spcBef>
              <a:buFont typeface="Calibri" pitchFamily="34" charset="0"/>
              <a:buChar char="▫"/>
              <a:defRPr/>
            </a:pPr>
            <a:r>
              <a:rPr lang="pt-BR" sz="2200" dirty="0">
                <a:solidFill>
                  <a:srgbClr val="17375E"/>
                </a:solidFill>
                <a:latin typeface="+mj-lt"/>
                <a:cs typeface="Arial" charset="0"/>
              </a:rPr>
              <a:t>proporcionar </a:t>
            </a:r>
            <a:r>
              <a:rPr lang="pt-BR" sz="2200" b="1" dirty="0">
                <a:solidFill>
                  <a:srgbClr val="17375E"/>
                </a:solidFill>
                <a:latin typeface="+mj-lt"/>
                <a:cs typeface="Arial" charset="0"/>
              </a:rPr>
              <a:t>satisfação</a:t>
            </a:r>
            <a:r>
              <a:rPr lang="pt-BR" sz="2200" dirty="0">
                <a:solidFill>
                  <a:srgbClr val="17375E"/>
                </a:solidFill>
                <a:latin typeface="+mj-lt"/>
                <a:cs typeface="Arial" charset="0"/>
              </a:rPr>
              <a:t> nas necessidades centrais de forma mais eficiente que os concorrentes</a:t>
            </a:r>
            <a:r>
              <a:rPr lang="pt-BR" sz="2200" dirty="0" smtClean="0">
                <a:solidFill>
                  <a:srgbClr val="17375E"/>
                </a:solidFill>
                <a:latin typeface="+mj-lt"/>
                <a:cs typeface="Arial" charset="0"/>
              </a:rPr>
              <a:t>.</a:t>
            </a:r>
            <a:endParaRPr lang="pt-BR" sz="2200" dirty="0">
              <a:solidFill>
                <a:srgbClr val="17375E"/>
              </a:solidFill>
              <a:latin typeface="+mj-lt"/>
              <a:cs typeface="Arial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69924" y="86625"/>
            <a:ext cx="763270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2400" dirty="0">
                <a:solidFill>
                  <a:srgbClr val="17375E"/>
                </a:solidFill>
              </a:rPr>
              <a:t>ESTRATÉGIA E SUPERAÇÃO RELACIONAL</a:t>
            </a:r>
            <a:endParaRPr lang="pt-BR" sz="2400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2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 descr="http://www.blogdacontato.com.br/wp-content/uploads/2010/03/gest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25" y="2200275"/>
            <a:ext cx="598646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5" name="Espaço Reservado para Conteúdo 2"/>
          <p:cNvSpPr txBox="1">
            <a:spLocks/>
          </p:cNvSpPr>
          <p:nvPr/>
        </p:nvSpPr>
        <p:spPr bwMode="auto">
          <a:xfrm>
            <a:off x="793750" y="917575"/>
            <a:ext cx="7935913" cy="575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algn="just" eaLnBrk="0" hangingPunct="0">
              <a:spcBef>
                <a:spcPct val="20000"/>
              </a:spcBef>
            </a:pPr>
            <a:r>
              <a:rPr lang="es-PY" sz="2400" dirty="0" smtClean="0">
                <a:solidFill>
                  <a:srgbClr val="17375E"/>
                </a:solidFill>
                <a:latin typeface="Calibri" panose="020F0502020204030204" pitchFamily="34" charset="0"/>
              </a:rPr>
              <a:t>La </a:t>
            </a:r>
            <a:r>
              <a:rPr lang="es-PY" sz="2400" b="1" dirty="0" smtClean="0">
                <a:solidFill>
                  <a:srgbClr val="17375E"/>
                </a:solidFill>
                <a:latin typeface="Calibri" panose="020F0502020204030204" pitchFamily="34" charset="0"/>
              </a:rPr>
              <a:t>ventaja competitiva</a:t>
            </a:r>
            <a:r>
              <a:rPr lang="es-PY" sz="2400" dirty="0" smtClean="0">
                <a:solidFill>
                  <a:srgbClr val="17375E"/>
                </a:solidFill>
                <a:latin typeface="Calibri" panose="020F0502020204030204" pitchFamily="34" charset="0"/>
              </a:rPr>
              <a:t> resulta del  ofrecimiento </a:t>
            </a:r>
            <a:r>
              <a:rPr lang="es-PY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 mas valor para los clientes vs. los competidores.</a:t>
            </a:r>
          </a:p>
          <a:p>
            <a:pPr marL="0" indent="0" algn="just" eaLnBrk="0" hangingPunct="0">
              <a:spcBef>
                <a:spcPct val="20000"/>
              </a:spcBef>
            </a:pPr>
            <a:endParaRPr lang="es-PY" sz="2400" dirty="0" smtClean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 marL="0" indent="0" algn="just" eaLnBrk="0" hangingPunct="0">
              <a:spcBef>
                <a:spcPct val="20000"/>
              </a:spcBef>
            </a:pPr>
            <a:endParaRPr lang="pt-BR" sz="2400" dirty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 marL="0" indent="0" algn="just" eaLnBrk="0" hangingPunct="0">
              <a:spcBef>
                <a:spcPct val="20000"/>
              </a:spcBef>
              <a:buFontTx/>
              <a:buChar char="•"/>
            </a:pPr>
            <a:endParaRPr lang="pt-BR" sz="2400" dirty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 marL="0" indent="0" algn="just" eaLnBrk="0" hangingPunct="0">
              <a:spcBef>
                <a:spcPct val="20000"/>
              </a:spcBef>
              <a:buFontTx/>
              <a:buChar char="•"/>
            </a:pPr>
            <a:endParaRPr lang="pt-BR" sz="2400" dirty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 marL="0" indent="0" algn="just" eaLnBrk="0" hangingPunct="0">
              <a:spcBef>
                <a:spcPct val="20000"/>
              </a:spcBef>
              <a:buFontTx/>
              <a:buChar char="•"/>
            </a:pPr>
            <a:endParaRPr lang="pt-BR" sz="2400" dirty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 marL="0" indent="0" algn="just" eaLnBrk="0" hangingPunct="0">
              <a:spcBef>
                <a:spcPct val="20000"/>
              </a:spcBef>
              <a:buFontTx/>
              <a:buChar char="•"/>
            </a:pPr>
            <a:endParaRPr lang="pt-BR" sz="2400" dirty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 marL="0" indent="0" algn="just" eaLnBrk="0" hangingPunct="0">
              <a:spcBef>
                <a:spcPct val="20000"/>
              </a:spcBef>
            </a:pPr>
            <a:endParaRPr lang="pt-BR" sz="2400" dirty="0">
              <a:solidFill>
                <a:srgbClr val="17375E"/>
              </a:solidFill>
              <a:latin typeface="Calibri" panose="020F0502020204030204" pitchFamily="34" charset="0"/>
            </a:endParaRPr>
          </a:p>
          <a:p>
            <a:pPr marL="361950" lvl="1" indent="-361950" algn="just" eaLnBrk="0" hangingPunct="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s-PY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Valor tangible: Tiene que ver con el performance del producto o servicio</a:t>
            </a:r>
            <a:r>
              <a:rPr lang="pt-BR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. </a:t>
            </a:r>
            <a:r>
              <a:rPr lang="es-PY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Elementos racionales.</a:t>
            </a:r>
          </a:p>
          <a:p>
            <a:pPr marL="361950" lvl="1" indent="-361950" algn="just" eaLnBrk="0" hangingPunct="0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s-PY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Valor </a:t>
            </a:r>
            <a:r>
              <a:rPr lang="es-PY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intangível</a:t>
            </a:r>
            <a:r>
              <a:rPr lang="es-PY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: Calidad subjetiva, relacionada a atributos emocionales</a:t>
            </a:r>
          </a:p>
          <a:p>
            <a:pPr algn="just" eaLnBrk="0" hangingPunct="0">
              <a:spcBef>
                <a:spcPct val="20000"/>
              </a:spcBef>
              <a:buFontTx/>
              <a:buChar char="•"/>
            </a:pP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69924" y="86625"/>
            <a:ext cx="7632700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2400" dirty="0" smtClean="0">
                <a:solidFill>
                  <a:srgbClr val="17375E"/>
                </a:solidFill>
              </a:rPr>
              <a:t>ESTRATEGIA </a:t>
            </a:r>
            <a:r>
              <a:rPr lang="en-US" sz="2400" dirty="0">
                <a:solidFill>
                  <a:srgbClr val="17375E"/>
                </a:solidFill>
              </a:rPr>
              <a:t>Y</a:t>
            </a:r>
            <a:r>
              <a:rPr lang="en-US" sz="2400" dirty="0" smtClean="0">
                <a:solidFill>
                  <a:srgbClr val="17375E"/>
                </a:solidFill>
              </a:rPr>
              <a:t> SUPERACIÓN </a:t>
            </a:r>
            <a:r>
              <a:rPr lang="en-US" sz="2400" dirty="0">
                <a:solidFill>
                  <a:srgbClr val="17375E"/>
                </a:solidFill>
              </a:rPr>
              <a:t>RELACIONAL</a:t>
            </a:r>
            <a:endParaRPr lang="pt-BR" sz="2400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5135563" y="2736999"/>
            <a:ext cx="2835275" cy="3152775"/>
          </a:xfrm>
          <a:prstGeom prst="ellipse">
            <a:avLst/>
          </a:prstGeom>
          <a:solidFill>
            <a:srgbClr val="006600">
              <a:alpha val="39999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pt-BR" dirty="0">
              <a:latin typeface="+mj-lt"/>
            </a:endParaRPr>
          </a:p>
          <a:p>
            <a:pPr algn="ctr">
              <a:defRPr/>
            </a:pPr>
            <a:endParaRPr lang="pt-BR" dirty="0">
              <a:latin typeface="+mj-lt"/>
            </a:endParaRPr>
          </a:p>
          <a:p>
            <a:pPr algn="ctr">
              <a:defRPr/>
            </a:pPr>
            <a:endParaRPr lang="pt-BR" dirty="0">
              <a:latin typeface="+mj-lt"/>
            </a:endParaRPr>
          </a:p>
          <a:p>
            <a:pPr algn="ctr">
              <a:defRPr/>
            </a:pPr>
            <a:endParaRPr lang="pt-BR" dirty="0">
              <a:latin typeface="+mj-lt"/>
            </a:endParaRPr>
          </a:p>
          <a:p>
            <a:pPr algn="ctr">
              <a:defRPr/>
            </a:pPr>
            <a:r>
              <a:rPr lang="pt-B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Demanda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281488" y="1432074"/>
            <a:ext cx="2835275" cy="3152775"/>
          </a:xfrm>
          <a:prstGeom prst="ellipse">
            <a:avLst/>
          </a:prstGeom>
          <a:solidFill>
            <a:srgbClr val="003366">
              <a:alpha val="39999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5900738" y="1479699"/>
            <a:ext cx="2835275" cy="3152775"/>
          </a:xfrm>
          <a:prstGeom prst="ellipse">
            <a:avLst/>
          </a:prstGeom>
          <a:solidFill>
            <a:srgbClr val="A50021">
              <a:alpha val="39999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r"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148513" y="2514749"/>
            <a:ext cx="1506118" cy="36933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+mj-lt"/>
              </a:rPr>
              <a:t>Competidores</a:t>
            </a:r>
            <a:endParaRPr lang="pt-B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371975" y="2514749"/>
            <a:ext cx="1107291" cy="36933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 err="1" smtClean="0">
                <a:solidFill>
                  <a:schemeClr val="bg1"/>
                </a:solidFill>
                <a:latin typeface="+mj-lt"/>
              </a:rPr>
              <a:t>Estrategia</a:t>
            </a:r>
            <a:endParaRPr lang="pt-B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804080" y="3087836"/>
            <a:ext cx="1472839" cy="64633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latin typeface="+mj-lt"/>
              </a:rPr>
              <a:t>VALOR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91765" y="914276"/>
            <a:ext cx="3629421" cy="3666852"/>
          </a:xfrm>
          <a:prstGeom prst="rect">
            <a:avLst/>
          </a:prstGeom>
          <a:noFill/>
          <a:extLst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fontAlgn="auto">
              <a:spcBef>
                <a:spcPts val="1400"/>
              </a:spcBef>
              <a:spcAft>
                <a:spcPts val="0"/>
              </a:spcAft>
              <a:buSzPct val="100000"/>
              <a:defRPr/>
            </a:pPr>
            <a:r>
              <a:rPr lang="es-PY" sz="1800" dirty="0" smtClean="0">
                <a:solidFill>
                  <a:srgbClr val="17375E"/>
                </a:solidFill>
                <a:latin typeface="+mj-lt"/>
              </a:rPr>
              <a:t>A Estrategia tiene como función la búsqueda permanente de </a:t>
            </a:r>
            <a:r>
              <a:rPr lang="es-PY" sz="1800" b="1" dirty="0" smtClean="0">
                <a:solidFill>
                  <a:srgbClr val="FF0000"/>
                </a:solidFill>
                <a:latin typeface="+mj-lt"/>
              </a:rPr>
              <a:t>ventajas competitivas sustentables...</a:t>
            </a:r>
          </a:p>
          <a:p>
            <a:pPr marL="361950" indent="-361950" fontAlgn="auto">
              <a:spcBef>
                <a:spcPts val="1400"/>
              </a:spcBef>
              <a:spcAft>
                <a:spcPts val="0"/>
              </a:spcAft>
              <a:buSzPct val="100000"/>
              <a:defRPr/>
            </a:pPr>
            <a:r>
              <a:rPr lang="es-PY" sz="1800" dirty="0" smtClean="0">
                <a:solidFill>
                  <a:srgbClr val="17375E"/>
                </a:solidFill>
                <a:latin typeface="+mj-lt"/>
              </a:rPr>
              <a:t>Obtenidas  a través de un proceso constante </a:t>
            </a:r>
            <a:r>
              <a:rPr lang="es-PY" sz="18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es-PY" sz="1800" b="1" dirty="0" err="1" smtClean="0">
                <a:solidFill>
                  <a:srgbClr val="FF0000"/>
                </a:solidFill>
                <a:latin typeface="+mj-lt"/>
              </a:rPr>
              <a:t>monitoreamento</a:t>
            </a:r>
            <a:r>
              <a:rPr lang="es-PY" sz="1800" b="1" dirty="0" smtClean="0">
                <a:solidFill>
                  <a:srgbClr val="FF0000"/>
                </a:solidFill>
                <a:latin typeface="+mj-lt"/>
              </a:rPr>
              <a:t> e análisis del ambiente externo e interno e...</a:t>
            </a:r>
          </a:p>
          <a:p>
            <a:pPr marL="720000" lvl="1" indent="-360000" fontAlgn="auto">
              <a:spcBef>
                <a:spcPts val="700"/>
              </a:spcBef>
              <a:spcAft>
                <a:spcPts val="0"/>
              </a:spcAft>
              <a:buFont typeface="Wingdings" panose="05000000000000000000" pitchFamily="2" charset="2"/>
              <a:buChar char="ú"/>
              <a:defRPr/>
            </a:pPr>
            <a:r>
              <a:rPr lang="es-PY" sz="1800" dirty="0" smtClean="0">
                <a:solidFill>
                  <a:srgbClr val="17375E"/>
                </a:solidFill>
                <a:latin typeface="+mj-lt"/>
              </a:rPr>
              <a:t>Por escoger  opciones integradas y consistentes, que buscan un </a:t>
            </a:r>
            <a:r>
              <a:rPr lang="es-PY" sz="1800" b="1" dirty="0" smtClean="0">
                <a:solidFill>
                  <a:srgbClr val="FF0000"/>
                </a:solidFill>
                <a:latin typeface="+mj-lt"/>
              </a:rPr>
              <a:t>posicionamiento único</a:t>
            </a:r>
            <a:r>
              <a:rPr lang="pt-BR" sz="1800" b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720000" lvl="1" indent="-360000" fontAlgn="auto">
              <a:spcBef>
                <a:spcPts val="700"/>
              </a:spcBef>
              <a:spcAft>
                <a:spcPts val="0"/>
              </a:spcAft>
              <a:buFont typeface="Wingdings" panose="05000000000000000000" pitchFamily="2" charset="2"/>
              <a:buChar char="ú"/>
              <a:defRPr/>
            </a:pPr>
            <a:r>
              <a:rPr lang="pt-BR" sz="1800" dirty="0" smtClean="0">
                <a:solidFill>
                  <a:srgbClr val="17375E"/>
                </a:solidFill>
                <a:latin typeface="+mj-lt"/>
              </a:rPr>
              <a:t>Objetivo , </a:t>
            </a:r>
            <a:r>
              <a:rPr lang="es-PY" sz="1800" dirty="0" smtClean="0">
                <a:solidFill>
                  <a:srgbClr val="17375E"/>
                </a:solidFill>
                <a:latin typeface="+mj-lt"/>
              </a:rPr>
              <a:t>la</a:t>
            </a:r>
            <a:r>
              <a:rPr lang="pt-BR" sz="1800" dirty="0" smtClean="0">
                <a:solidFill>
                  <a:srgbClr val="17375E"/>
                </a:solidFill>
                <a:latin typeface="+mj-lt"/>
              </a:rPr>
              <a:t> </a:t>
            </a:r>
            <a:r>
              <a:rPr lang="pt-BR" sz="1800" b="1" dirty="0" err="1" smtClean="0">
                <a:solidFill>
                  <a:srgbClr val="FF0000"/>
                </a:solidFill>
                <a:latin typeface="+mj-lt"/>
              </a:rPr>
              <a:t>creación</a:t>
            </a:r>
            <a:r>
              <a:rPr lang="pt-BR" sz="1800" b="1" dirty="0" smtClean="0">
                <a:solidFill>
                  <a:srgbClr val="FF0000"/>
                </a:solidFill>
                <a:latin typeface="+mj-lt"/>
              </a:rPr>
              <a:t> de valor </a:t>
            </a:r>
            <a:r>
              <a:rPr lang="pt-BR" sz="1800" dirty="0" smtClean="0">
                <a:solidFill>
                  <a:srgbClr val="17375E"/>
                </a:solidFill>
                <a:latin typeface="+mj-lt"/>
              </a:rPr>
              <a:t>para </a:t>
            </a:r>
            <a:r>
              <a:rPr lang="pt-BR" sz="1800" dirty="0" err="1" smtClean="0">
                <a:solidFill>
                  <a:srgbClr val="17375E"/>
                </a:solidFill>
                <a:latin typeface="+mj-lt"/>
              </a:rPr>
              <a:t>los</a:t>
            </a:r>
            <a:r>
              <a:rPr lang="pt-BR" sz="1800" dirty="0" smtClean="0">
                <a:solidFill>
                  <a:srgbClr val="17375E"/>
                </a:solidFill>
                <a:latin typeface="+mj-lt"/>
              </a:rPr>
              <a:t> </a:t>
            </a:r>
            <a:r>
              <a:rPr lang="es-PY" sz="1800" i="1" dirty="0" err="1" smtClean="0">
                <a:solidFill>
                  <a:srgbClr val="17375E"/>
                </a:solidFill>
                <a:latin typeface="+mj-lt"/>
              </a:rPr>
              <a:t>stakeholders</a:t>
            </a:r>
            <a:r>
              <a:rPr lang="pt-BR" sz="1800" dirty="0" smtClean="0">
                <a:solidFill>
                  <a:srgbClr val="17375E"/>
                </a:solidFill>
                <a:latin typeface="+mj-lt"/>
              </a:rPr>
              <a:t>.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56138" y="241726"/>
            <a:ext cx="4269482" cy="41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2400" dirty="0" smtClean="0">
                <a:solidFill>
                  <a:srgbClr val="17375E"/>
                </a:solidFill>
              </a:rPr>
              <a:t>ESTRATEGIA </a:t>
            </a:r>
            <a:r>
              <a:rPr lang="en-US" sz="2400" dirty="0">
                <a:solidFill>
                  <a:srgbClr val="17375E"/>
                </a:solidFill>
              </a:rPr>
              <a:t>E </a:t>
            </a:r>
            <a:r>
              <a:rPr lang="en-US" sz="2400" dirty="0" smtClean="0">
                <a:solidFill>
                  <a:srgbClr val="17375E"/>
                </a:solidFill>
              </a:rPr>
              <a:t>PLANIFICACION</a:t>
            </a:r>
            <a:endParaRPr lang="pt-BR" sz="2400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70285" y="1335314"/>
            <a:ext cx="33616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Y" sz="1600" dirty="0" smtClean="0">
                <a:solidFill>
                  <a:srgbClr val="17375E"/>
                </a:solidFill>
              </a:rPr>
              <a:t>La cadena</a:t>
            </a:r>
            <a:r>
              <a:rPr lang="es-PY" sz="1600" b="1" dirty="0" smtClean="0">
                <a:solidFill>
                  <a:srgbClr val="17375E"/>
                </a:solidFill>
              </a:rPr>
              <a:t> de Valor </a:t>
            </a:r>
            <a:r>
              <a:rPr lang="es-PY" sz="1600" b="1" dirty="0" smtClean="0">
                <a:solidFill>
                  <a:srgbClr val="FF0000"/>
                </a:solidFill>
              </a:rPr>
              <a:t>de Michael </a:t>
            </a:r>
            <a:r>
              <a:rPr lang="es-PY" sz="1600" b="1" dirty="0" err="1" smtClean="0">
                <a:solidFill>
                  <a:srgbClr val="FF0000"/>
                </a:solidFill>
              </a:rPr>
              <a:t>Porter</a:t>
            </a:r>
            <a:r>
              <a:rPr lang="es-PY" sz="1600" b="1" dirty="0" smtClean="0">
                <a:solidFill>
                  <a:srgbClr val="FF0000"/>
                </a:solidFill>
              </a:rPr>
              <a:t> </a:t>
            </a:r>
            <a:r>
              <a:rPr lang="es-PY" sz="1600" dirty="0" smtClean="0">
                <a:solidFill>
                  <a:srgbClr val="17375E"/>
                </a:solidFill>
              </a:rPr>
              <a:t>es un modelo que a</a:t>
            </a:r>
            <a:r>
              <a:rPr lang="es-PY" sz="1600" dirty="0">
                <a:solidFill>
                  <a:srgbClr val="17375E"/>
                </a:solidFill>
              </a:rPr>
              <a:t>y</a:t>
            </a:r>
            <a:r>
              <a:rPr lang="es-PY" sz="1600" dirty="0" smtClean="0">
                <a:solidFill>
                  <a:srgbClr val="17375E"/>
                </a:solidFill>
              </a:rPr>
              <a:t>uda a analizar </a:t>
            </a:r>
            <a:r>
              <a:rPr lang="es-PY" sz="1600" b="1" dirty="0" smtClean="0">
                <a:solidFill>
                  <a:srgbClr val="FF0000"/>
                </a:solidFill>
              </a:rPr>
              <a:t>actividades específicas a través de las cuales las empresas crean valor y ventajas competitivas.</a:t>
            </a:r>
            <a:r>
              <a:rPr lang="es-PY" sz="1600" dirty="0" smtClean="0">
                <a:solidFill>
                  <a:srgbClr val="17375E"/>
                </a:solidFill>
              </a:rPr>
              <a:t> Son un conjunto de actividades que una organización realiza para </a:t>
            </a:r>
            <a:r>
              <a:rPr lang="es-PY" sz="1600" b="1" dirty="0" smtClean="0">
                <a:solidFill>
                  <a:srgbClr val="FF0000"/>
                </a:solidFill>
              </a:rPr>
              <a:t>crear valor para os sus clientes.</a:t>
            </a:r>
            <a:r>
              <a:rPr lang="es-PY" sz="1600" dirty="0" smtClean="0">
                <a:solidFill>
                  <a:srgbClr val="17375E"/>
                </a:solidFill>
              </a:rPr>
              <a:t> A manera como as actividades de esta  cadena son realizadas determina los costos y afecta os lucros</a:t>
            </a:r>
            <a:endParaRPr lang="es-PY" sz="1600" dirty="0">
              <a:solidFill>
                <a:srgbClr val="17375E"/>
              </a:solidFill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83716" y="274472"/>
            <a:ext cx="5400452" cy="68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lvl="2" indent="0"/>
            <a:r>
              <a:rPr lang="es-PY" altLang="pt-BR" sz="2400" b="1" dirty="0" smtClean="0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Cadena de Valor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3" y="1135858"/>
            <a:ext cx="4536504" cy="340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8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7" t="363" r="30409"/>
          <a:stretch/>
        </p:blipFill>
        <p:spPr bwMode="auto">
          <a:xfrm>
            <a:off x="1" y="-27384"/>
            <a:ext cx="495300" cy="688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28687" y="1167117"/>
            <a:ext cx="7604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rgbClr val="00214D"/>
                </a:solidFill>
              </a:rPr>
              <a:t>Un Modelo de Negocios describe a lógica de la creación, entrega e captura de valor por parte de una organización.</a:t>
            </a:r>
          </a:p>
          <a:p>
            <a:r>
              <a:rPr lang="es-AR" sz="2000" dirty="0" smtClean="0">
                <a:solidFill>
                  <a:srgbClr val="00214D"/>
                </a:solidFill>
              </a:rPr>
              <a:t>Objetivo: Optimizar costos e maximizar satisfacción del cliente.</a:t>
            </a:r>
            <a:endParaRPr lang="es-AR" sz="2000" dirty="0">
              <a:solidFill>
                <a:srgbClr val="00214D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26037" y="2196238"/>
            <a:ext cx="7400925" cy="4000528"/>
            <a:chOff x="1226315" y="1939762"/>
            <a:chExt cx="6572296" cy="4000528"/>
          </a:xfrm>
        </p:grpSpPr>
        <p:sp>
          <p:nvSpPr>
            <p:cNvPr id="12" name="Retângulo 11"/>
            <p:cNvSpPr/>
            <p:nvPr/>
          </p:nvSpPr>
          <p:spPr>
            <a:xfrm>
              <a:off x="4652975" y="4725844"/>
              <a:ext cx="3143272" cy="12144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>
                  <a:solidFill>
                    <a:schemeClr val="tx1"/>
                  </a:solidFill>
                </a:rPr>
                <a:t>Fuentes de Ventas</a:t>
              </a:r>
              <a:endParaRPr lang="pt-BR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6655603" y="2082638"/>
              <a:ext cx="1143008" cy="26432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/>
                <a:t>Segmento de </a:t>
              </a:r>
            </a:p>
            <a:p>
              <a:pPr algn="ctr"/>
              <a:r>
                <a:rPr lang="pt-BR" sz="1400" dirty="0" smtClean="0"/>
                <a:t>Clientes</a:t>
              </a:r>
              <a:endParaRPr lang="pt-BR" sz="1400" dirty="0"/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1226315" y="1939762"/>
              <a:ext cx="5429288" cy="3986234"/>
              <a:chOff x="1857356" y="2071678"/>
              <a:chExt cx="5429288" cy="3986234"/>
            </a:xfrm>
          </p:grpSpPr>
          <p:sp>
            <p:nvSpPr>
              <p:cNvPr id="5" name="Retângulo 4"/>
              <p:cNvSpPr/>
              <p:nvPr/>
            </p:nvSpPr>
            <p:spPr>
              <a:xfrm>
                <a:off x="1857356" y="2285992"/>
                <a:ext cx="914400" cy="257176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dirty="0" smtClean="0"/>
                  <a:t>Parcerias  </a:t>
                </a:r>
              </a:p>
              <a:p>
                <a:pPr algn="ctr"/>
                <a:r>
                  <a:rPr lang="es-PY" sz="1400" dirty="0" smtClean="0"/>
                  <a:t>Principales</a:t>
                </a:r>
                <a:endParaRPr lang="es-PY" sz="1400" dirty="0"/>
              </a:p>
            </p:txBody>
          </p:sp>
          <p:sp>
            <p:nvSpPr>
              <p:cNvPr id="8" name="Retângulo 7"/>
              <p:cNvSpPr/>
              <p:nvPr/>
            </p:nvSpPr>
            <p:spPr>
              <a:xfrm>
                <a:off x="2771756" y="2285992"/>
                <a:ext cx="1085863" cy="134302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dirty="0" smtClean="0"/>
                  <a:t>Atividades- </a:t>
                </a:r>
              </a:p>
              <a:p>
                <a:pPr algn="ctr"/>
                <a:r>
                  <a:rPr lang="pt-BR" sz="1400" dirty="0" smtClean="0"/>
                  <a:t>Claves</a:t>
                </a:r>
                <a:endParaRPr lang="pt-BR" sz="1400" dirty="0"/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2771756" y="3629020"/>
                <a:ext cx="1085863" cy="122874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dirty="0" smtClean="0"/>
                  <a:t>Recursos </a:t>
                </a:r>
              </a:p>
              <a:p>
                <a:pPr algn="ctr"/>
                <a:r>
                  <a:rPr lang="es-PY" sz="1400" dirty="0" smtClean="0"/>
                  <a:t>Principales</a:t>
                </a:r>
                <a:endParaRPr lang="es-PY" sz="1400" dirty="0"/>
              </a:p>
            </p:txBody>
          </p:sp>
          <p:sp>
            <p:nvSpPr>
              <p:cNvPr id="11" name="Retângulo 10"/>
              <p:cNvSpPr/>
              <p:nvPr/>
            </p:nvSpPr>
            <p:spPr>
              <a:xfrm>
                <a:off x="1857356" y="4857760"/>
                <a:ext cx="3429024" cy="120015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Y" sz="1400" dirty="0" smtClean="0"/>
                  <a:t>Estructura de Costo</a:t>
                </a:r>
                <a:endParaRPr lang="es-PY" sz="1400" dirty="0"/>
              </a:p>
            </p:txBody>
          </p:sp>
          <p:sp>
            <p:nvSpPr>
              <p:cNvPr id="13" name="Retângulo 12"/>
              <p:cNvSpPr/>
              <p:nvPr/>
            </p:nvSpPr>
            <p:spPr>
              <a:xfrm>
                <a:off x="3857620" y="2285992"/>
                <a:ext cx="1214446" cy="257176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Y" sz="1400" dirty="0" smtClean="0">
                    <a:solidFill>
                      <a:schemeClr val="tx1"/>
                    </a:solidFill>
                  </a:rPr>
                  <a:t>Propuesta </a:t>
                </a:r>
                <a:r>
                  <a:rPr lang="pt-BR" sz="1400" dirty="0" smtClean="0">
                    <a:solidFill>
                      <a:schemeClr val="tx1"/>
                    </a:solidFill>
                  </a:rPr>
                  <a:t>de </a:t>
                </a:r>
              </a:p>
              <a:p>
                <a:pPr algn="ctr"/>
                <a:r>
                  <a:rPr lang="pt-BR" sz="1400" dirty="0" smtClean="0">
                    <a:solidFill>
                      <a:schemeClr val="tx1"/>
                    </a:solidFill>
                  </a:rPr>
                  <a:t>Valor</a:t>
                </a:r>
                <a:endParaRPr lang="pt-BR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Seta para a direita 14"/>
              <p:cNvSpPr/>
              <p:nvPr/>
            </p:nvSpPr>
            <p:spPr>
              <a:xfrm>
                <a:off x="5072066" y="2071678"/>
                <a:ext cx="2214578" cy="1428760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Y" sz="1400" dirty="0" err="1" smtClean="0"/>
                  <a:t>Relacionamento</a:t>
                </a:r>
                <a:r>
                  <a:rPr lang="es-PY" sz="1400" dirty="0" smtClean="0"/>
                  <a:t> con </a:t>
                </a:r>
                <a:r>
                  <a:rPr lang="pt-BR" sz="1400" dirty="0" smtClean="0"/>
                  <a:t>Clientes</a:t>
                </a:r>
                <a:endParaRPr lang="pt-BR" sz="1400" dirty="0"/>
              </a:p>
            </p:txBody>
          </p:sp>
          <p:sp>
            <p:nvSpPr>
              <p:cNvPr id="16" name="Seta para a direita 15"/>
              <p:cNvSpPr/>
              <p:nvPr/>
            </p:nvSpPr>
            <p:spPr>
              <a:xfrm>
                <a:off x="5072066" y="3500438"/>
                <a:ext cx="2214577" cy="1357322"/>
              </a:xfrm>
              <a:prstGeom prst="rightArrow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Y" sz="1400" dirty="0" smtClean="0"/>
                  <a:t>Canales logísticos</a:t>
                </a:r>
                <a:endParaRPr lang="es-PY" sz="1400" dirty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The Business </a:t>
            </a:r>
            <a:r>
              <a:rPr lang="pt-BR" dirty="0" err="1" smtClean="0"/>
              <a:t>Model</a:t>
            </a:r>
            <a:r>
              <a:rPr lang="pt-BR" dirty="0" smtClean="0"/>
              <a:t> </a:t>
            </a:r>
            <a:r>
              <a:rPr lang="pt-BR" dirty="0" err="1" smtClean="0"/>
              <a:t>Canvas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14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o 43"/>
          <p:cNvGrpSpPr/>
          <p:nvPr/>
        </p:nvGrpSpPr>
        <p:grpSpPr>
          <a:xfrm>
            <a:off x="0" y="153672"/>
            <a:ext cx="8765678" cy="6587695"/>
            <a:chOff x="250564" y="153672"/>
            <a:chExt cx="8515114" cy="6587695"/>
          </a:xfrm>
        </p:grpSpPr>
        <p:sp>
          <p:nvSpPr>
            <p:cNvPr id="45" name="Retângulo 44"/>
            <p:cNvSpPr/>
            <p:nvPr/>
          </p:nvSpPr>
          <p:spPr>
            <a:xfrm>
              <a:off x="251520" y="153672"/>
              <a:ext cx="8514129" cy="936105"/>
            </a:xfrm>
            <a:prstGeom prst="rect">
              <a:avLst/>
            </a:prstGeom>
            <a:solidFill>
              <a:srgbClr val="D68C0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600" b="1" dirty="0" smtClean="0">
                  <a:solidFill>
                    <a:schemeClr val="tx1"/>
                  </a:solidFill>
                </a:rPr>
                <a:t>DIAGNÓSTICO</a:t>
              </a:r>
              <a:endParaRPr lang="pt-BR" sz="1600" b="1" dirty="0">
                <a:solidFill>
                  <a:schemeClr val="tx1"/>
                </a:solidFill>
              </a:endParaRPr>
            </a:p>
            <a:p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47" name="Retângulo 46"/>
            <p:cNvSpPr/>
            <p:nvPr/>
          </p:nvSpPr>
          <p:spPr>
            <a:xfrm>
              <a:off x="250823" y="1178016"/>
              <a:ext cx="8514855" cy="936105"/>
            </a:xfrm>
            <a:prstGeom prst="rect">
              <a:avLst/>
            </a:prstGeom>
            <a:solidFill>
              <a:srgbClr val="D68C0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600" b="1" dirty="0" smtClean="0">
                  <a:solidFill>
                    <a:schemeClr val="tx1"/>
                  </a:solidFill>
                </a:rPr>
                <a:t>IDEOLOGIA</a:t>
              </a:r>
              <a:endParaRPr lang="pt-BR" sz="1600" b="1" dirty="0">
                <a:solidFill>
                  <a:schemeClr val="tx1"/>
                </a:solidFill>
              </a:endParaRPr>
            </a:p>
            <a:p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48" name="Retângulo 47"/>
            <p:cNvSpPr/>
            <p:nvPr/>
          </p:nvSpPr>
          <p:spPr>
            <a:xfrm>
              <a:off x="250825" y="2202360"/>
              <a:ext cx="8514824" cy="936105"/>
            </a:xfrm>
            <a:prstGeom prst="rect">
              <a:avLst/>
            </a:prstGeom>
            <a:solidFill>
              <a:srgbClr val="D68C0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600" b="1" dirty="0">
                  <a:solidFill>
                    <a:schemeClr val="tx1"/>
                  </a:solidFill>
                </a:rPr>
                <a:t> DIRECIONADORES </a:t>
              </a:r>
              <a:r>
                <a:rPr lang="pt-BR" sz="1600" b="1" dirty="0" smtClean="0">
                  <a:solidFill>
                    <a:schemeClr val="tx1"/>
                  </a:solidFill>
                </a:rPr>
                <a:t>DE LA ESTRATEGIA</a:t>
              </a:r>
              <a:endParaRPr lang="pt-BR" sz="1600" b="1" dirty="0">
                <a:solidFill>
                  <a:schemeClr val="tx1"/>
                </a:solidFill>
              </a:endParaRPr>
            </a:p>
            <a:p>
              <a:endParaRPr lang="pt-BR" dirty="0">
                <a:solidFill>
                  <a:schemeClr val="tx1"/>
                </a:solidFill>
              </a:endParaRPr>
            </a:p>
          </p:txBody>
        </p:sp>
        <p:sp>
          <p:nvSpPr>
            <p:cNvPr id="49" name="Retângulo 48"/>
            <p:cNvSpPr/>
            <p:nvPr/>
          </p:nvSpPr>
          <p:spPr>
            <a:xfrm>
              <a:off x="715845" y="3226704"/>
              <a:ext cx="8049804" cy="2592288"/>
            </a:xfrm>
            <a:prstGeom prst="rect">
              <a:avLst/>
            </a:prstGeom>
            <a:solidFill>
              <a:srgbClr val="D68C0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600" b="1" dirty="0" smtClean="0">
                  <a:solidFill>
                    <a:schemeClr val="tx1"/>
                  </a:solidFill>
                </a:rPr>
                <a:t>FORMULACIÓN</a:t>
              </a:r>
              <a:r>
                <a:rPr lang="pt-BR" sz="1600" b="1" dirty="0" smtClean="0">
                  <a:solidFill>
                    <a:schemeClr val="tx1"/>
                  </a:solidFill>
                </a:rPr>
                <a:t> DE LA ESTRATEGIA</a:t>
              </a:r>
              <a:endParaRPr lang="pt-BR" sz="1600" b="1" dirty="0">
                <a:solidFill>
                  <a:schemeClr val="tx1"/>
                </a:solidFill>
              </a:endParaRPr>
            </a:p>
            <a:p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250825" y="5912240"/>
              <a:ext cx="8514824" cy="829127"/>
            </a:xfrm>
            <a:prstGeom prst="rect">
              <a:avLst/>
            </a:prstGeom>
            <a:solidFill>
              <a:srgbClr val="D68C0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pt-BR" sz="1600" b="1" dirty="0">
                  <a:solidFill>
                    <a:schemeClr val="tx1"/>
                  </a:solidFill>
                </a:rPr>
                <a:t>GERENCIAMENTO DA ESTRATÉGIA – AGM</a:t>
              </a:r>
            </a:p>
            <a:p>
              <a:endParaRPr lang="pt-BR" sz="1600" dirty="0">
                <a:solidFill>
                  <a:schemeClr val="tx1"/>
                </a:solidFill>
              </a:endParaRPr>
            </a:p>
          </p:txBody>
        </p:sp>
        <p:sp>
          <p:nvSpPr>
            <p:cNvPr id="54" name="Text Box 13"/>
            <p:cNvSpPr txBox="1">
              <a:spLocks noChangeArrowheads="1"/>
            </p:cNvSpPr>
            <p:nvPr/>
          </p:nvSpPr>
          <p:spPr bwMode="auto">
            <a:xfrm>
              <a:off x="260182" y="1603794"/>
              <a:ext cx="29367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r" eaLnBrk="0" hangingPunct="0"/>
              <a:r>
                <a:rPr lang="pt-BR" sz="1600" b="1" dirty="0" smtClean="0"/>
                <a:t>II</a:t>
              </a:r>
              <a:endParaRPr lang="pt-BR" sz="1600" dirty="0"/>
            </a:p>
          </p:txBody>
        </p:sp>
        <p:sp>
          <p:nvSpPr>
            <p:cNvPr id="55" name="Text Box 15"/>
            <p:cNvSpPr txBox="1">
              <a:spLocks noChangeArrowheads="1"/>
            </p:cNvSpPr>
            <p:nvPr/>
          </p:nvSpPr>
          <p:spPr bwMode="auto">
            <a:xfrm>
              <a:off x="253770" y="2617167"/>
              <a:ext cx="34817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pt-BR" sz="1600" b="1" dirty="0" smtClean="0"/>
                <a:t>III</a:t>
              </a:r>
              <a:endParaRPr lang="pt-BR" sz="1600" dirty="0"/>
            </a:p>
          </p:txBody>
        </p:sp>
        <p:sp>
          <p:nvSpPr>
            <p:cNvPr id="60" name="Text Box 89"/>
            <p:cNvSpPr txBox="1">
              <a:spLocks noChangeArrowheads="1"/>
            </p:cNvSpPr>
            <p:nvPr/>
          </p:nvSpPr>
          <p:spPr bwMode="auto">
            <a:xfrm>
              <a:off x="250564" y="3654318"/>
              <a:ext cx="36099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pt-BR" sz="1600" b="1" dirty="0" smtClean="0"/>
                <a:t>IV</a:t>
              </a:r>
              <a:endParaRPr lang="pt-BR" sz="1600" dirty="0"/>
            </a:p>
          </p:txBody>
        </p:sp>
        <p:sp>
          <p:nvSpPr>
            <p:cNvPr id="61" name="Text Box 13"/>
            <p:cNvSpPr txBox="1">
              <a:spLocks noChangeArrowheads="1"/>
            </p:cNvSpPr>
            <p:nvPr/>
          </p:nvSpPr>
          <p:spPr bwMode="auto">
            <a:xfrm>
              <a:off x="273006" y="567378"/>
              <a:ext cx="23916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sz="1600" b="1" dirty="0"/>
                <a:t>I</a:t>
              </a:r>
              <a:endParaRPr lang="pt-BR" sz="1600" dirty="0"/>
            </a:p>
          </p:txBody>
        </p:sp>
        <p:sp>
          <p:nvSpPr>
            <p:cNvPr id="62" name="Left Brace 1"/>
            <p:cNvSpPr/>
            <p:nvPr/>
          </p:nvSpPr>
          <p:spPr>
            <a:xfrm rot="16200000">
              <a:off x="6564296" y="3314133"/>
              <a:ext cx="331373" cy="3816425"/>
            </a:xfrm>
            <a:prstGeom prst="leftBrace">
              <a:avLst/>
            </a:prstGeom>
            <a:ln>
              <a:solidFill>
                <a:srgbClr val="3B617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 Box 13"/>
            <p:cNvSpPr txBox="1">
              <a:spLocks noChangeArrowheads="1"/>
            </p:cNvSpPr>
            <p:nvPr/>
          </p:nvSpPr>
          <p:spPr bwMode="auto">
            <a:xfrm>
              <a:off x="256976" y="6284034"/>
              <a:ext cx="30649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pt-BR" sz="1600" b="1" dirty="0"/>
                <a:t>V</a:t>
              </a:r>
              <a:endParaRPr lang="pt-BR" sz="1600" dirty="0"/>
            </a:p>
          </p:txBody>
        </p:sp>
        <p:sp>
          <p:nvSpPr>
            <p:cNvPr id="64" name="Rectangle 36"/>
            <p:cNvSpPr>
              <a:spLocks noChangeArrowheads="1"/>
            </p:cNvSpPr>
            <p:nvPr/>
          </p:nvSpPr>
          <p:spPr bwMode="auto">
            <a:xfrm>
              <a:off x="562696" y="3607571"/>
              <a:ext cx="1980000" cy="432048"/>
            </a:xfrm>
            <a:prstGeom prst="rect">
              <a:avLst/>
            </a:prstGeom>
            <a:solidFill>
              <a:srgbClr val="D68C08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lnSpc>
                  <a:spcPts val="1300"/>
                </a:lnSpc>
              </a:pPr>
              <a:r>
                <a:rPr lang="pt-BR" sz="1600" dirty="0" smtClean="0">
                  <a:solidFill>
                    <a:schemeClr val="bg1"/>
                  </a:solidFill>
                </a:rPr>
                <a:t>SWOT - Objetivos</a:t>
              </a:r>
            </a:p>
            <a:p>
              <a:pPr algn="ctr" eaLnBrk="0" hangingPunct="0">
                <a:lnSpc>
                  <a:spcPts val="1300"/>
                </a:lnSpc>
              </a:pPr>
              <a:r>
                <a:rPr lang="es-PY" sz="1600" dirty="0" smtClean="0">
                  <a:solidFill>
                    <a:schemeClr val="bg1"/>
                  </a:solidFill>
                </a:rPr>
                <a:t>Estratégicos</a:t>
              </a:r>
              <a:endParaRPr lang="es-PY" sz="1600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48"/>
            <p:cNvSpPr>
              <a:spLocks noChangeArrowheads="1"/>
            </p:cNvSpPr>
            <p:nvPr/>
          </p:nvSpPr>
          <p:spPr bwMode="auto">
            <a:xfrm>
              <a:off x="4788024" y="4785634"/>
              <a:ext cx="1822486" cy="252000"/>
            </a:xfrm>
            <a:prstGeom prst="rect">
              <a:avLst/>
            </a:prstGeom>
            <a:solidFill>
              <a:srgbClr val="D68C08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r" eaLnBrk="0" hangingPunct="0"/>
              <a:r>
                <a:rPr lang="x-none" sz="1600" smtClean="0">
                  <a:solidFill>
                    <a:schemeClr val="bg1"/>
                  </a:solidFill>
                </a:rPr>
                <a:t>Respons</a:t>
              </a:r>
              <a:r>
                <a:rPr lang="es-PY" sz="1600" dirty="0" err="1" smtClean="0">
                  <a:solidFill>
                    <a:schemeClr val="bg1"/>
                  </a:solidFill>
                </a:rPr>
                <a:t>ables</a:t>
              </a:r>
              <a:endParaRPr lang="es-PY" sz="1600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50"/>
            <p:cNvSpPr>
              <a:spLocks noChangeArrowheads="1"/>
            </p:cNvSpPr>
            <p:nvPr/>
          </p:nvSpPr>
          <p:spPr bwMode="auto">
            <a:xfrm>
              <a:off x="2595531" y="3607571"/>
              <a:ext cx="1980000" cy="432048"/>
            </a:xfrm>
            <a:prstGeom prst="rect">
              <a:avLst/>
            </a:prstGeom>
            <a:solidFill>
              <a:srgbClr val="D68C08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lnSpc>
                  <a:spcPts val="1300"/>
                </a:lnSpc>
              </a:pPr>
              <a:r>
                <a:rPr lang="es-PY" sz="1600" dirty="0" smtClean="0">
                  <a:solidFill>
                    <a:schemeClr val="bg1"/>
                  </a:solidFill>
                </a:rPr>
                <a:t>Mapa Estratégico</a:t>
              </a:r>
              <a:endParaRPr lang="es-PY" sz="1600" dirty="0">
                <a:solidFill>
                  <a:schemeClr val="bg1"/>
                </a:solidFill>
              </a:endParaRPr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4788024" y="4477227"/>
              <a:ext cx="1822486" cy="251421"/>
            </a:xfrm>
            <a:prstGeom prst="rect">
              <a:avLst/>
            </a:prstGeom>
            <a:solidFill>
              <a:srgbClr val="D68C08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/>
              <a:r>
                <a:rPr lang="pt-BR" sz="1600" dirty="0" smtClean="0">
                  <a:solidFill>
                    <a:schemeClr val="bg1"/>
                  </a:solidFill>
                </a:rPr>
                <a:t>Metas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8"/>
            <p:cNvSpPr>
              <a:spLocks noChangeArrowheads="1"/>
            </p:cNvSpPr>
            <p:nvPr/>
          </p:nvSpPr>
          <p:spPr bwMode="auto">
            <a:xfrm>
              <a:off x="6658195" y="3607571"/>
              <a:ext cx="1980000" cy="432048"/>
            </a:xfrm>
            <a:prstGeom prst="rect">
              <a:avLst/>
            </a:prstGeom>
            <a:solidFill>
              <a:srgbClr val="D68C08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lnSpc>
                  <a:spcPts val="1300"/>
                </a:lnSpc>
              </a:pPr>
              <a:r>
                <a:rPr lang="pt-BR" sz="1600" dirty="0" smtClean="0">
                  <a:solidFill>
                    <a:schemeClr val="bg1"/>
                  </a:solidFill>
                </a:rPr>
                <a:t>Iniciativas</a:t>
              </a:r>
            </a:p>
            <a:p>
              <a:pPr algn="ctr" eaLnBrk="0" hangingPunct="0">
                <a:lnSpc>
                  <a:spcPts val="1300"/>
                </a:lnSpc>
              </a:pPr>
              <a:r>
                <a:rPr lang="es-PY" sz="1600" dirty="0" smtClean="0">
                  <a:solidFill>
                    <a:schemeClr val="bg1"/>
                  </a:solidFill>
                </a:rPr>
                <a:t>Estratégicas</a:t>
              </a:r>
              <a:endParaRPr lang="es-PY" sz="1600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18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562696" y="520631"/>
              <a:ext cx="8075499" cy="432048"/>
            </a:xfrm>
            <a:prstGeom prst="rect">
              <a:avLst/>
            </a:prstGeom>
            <a:solidFill>
              <a:srgbClr val="D68C08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lnSpc>
                  <a:spcPts val="1500"/>
                </a:lnSpc>
              </a:pPr>
              <a:r>
                <a:rPr lang="es-PY" sz="1600" dirty="0" smtClean="0">
                  <a:solidFill>
                    <a:schemeClr val="bg1"/>
                  </a:solidFill>
                </a:rPr>
                <a:t>Entendimiento del Contexto Actual de </a:t>
              </a:r>
              <a:r>
                <a:rPr lang="es-PY" sz="1600" dirty="0" err="1" smtClean="0">
                  <a:solidFill>
                    <a:schemeClr val="bg1"/>
                  </a:solidFill>
                </a:rPr>
                <a:t>laEmpresa</a:t>
              </a:r>
              <a:r>
                <a:rPr lang="es-PY" sz="1600" dirty="0" smtClean="0">
                  <a:solidFill>
                    <a:schemeClr val="bg1"/>
                  </a:solidFill>
                </a:rPr>
                <a:t>: Gestión , Estrategia Vigente,</a:t>
              </a:r>
            </a:p>
            <a:p>
              <a:pPr algn="ctr" eaLnBrk="0" hangingPunct="0">
                <a:lnSpc>
                  <a:spcPts val="1500"/>
                </a:lnSpc>
              </a:pPr>
              <a:r>
                <a:rPr lang="es-PY" sz="1600" dirty="0" err="1" smtClean="0">
                  <a:solidFill>
                    <a:schemeClr val="bg1"/>
                  </a:solidFill>
                </a:rPr>
                <a:t>Situacion</a:t>
              </a:r>
              <a:r>
                <a:rPr lang="es-PY" sz="1600" dirty="0" smtClean="0">
                  <a:solidFill>
                    <a:schemeClr val="bg1"/>
                  </a:solidFill>
                </a:rPr>
                <a:t> Económica-financiera y Mercadológica</a:t>
              </a:r>
              <a:endParaRPr lang="es-PY" sz="16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 48"/>
            <p:cNvSpPr>
              <a:spLocks noChangeArrowheads="1"/>
            </p:cNvSpPr>
            <p:nvPr/>
          </p:nvSpPr>
          <p:spPr bwMode="auto">
            <a:xfrm>
              <a:off x="6816595" y="4150086"/>
              <a:ext cx="1821600" cy="251421"/>
            </a:xfrm>
            <a:prstGeom prst="rect">
              <a:avLst/>
            </a:prstGeom>
            <a:solidFill>
              <a:srgbClr val="D68C08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/>
              <a:r>
                <a:rPr lang="x-none" sz="1600" smtClean="0">
                  <a:solidFill>
                    <a:schemeClr val="bg1"/>
                  </a:solidFill>
                </a:rPr>
                <a:t>Plan</a:t>
              </a:r>
              <a:r>
                <a:rPr lang="pt-BR" sz="1600" dirty="0" smtClean="0">
                  <a:solidFill>
                    <a:schemeClr val="bg1"/>
                  </a:solidFill>
                </a:rPr>
                <a:t>es</a:t>
              </a:r>
              <a:r>
                <a:rPr lang="x-none" sz="1600" smtClean="0">
                  <a:solidFill>
                    <a:schemeClr val="bg1"/>
                  </a:solidFill>
                </a:rPr>
                <a:t> de A</a:t>
              </a:r>
              <a:r>
                <a:rPr lang="pt-BR" sz="1600" dirty="0" smtClean="0">
                  <a:solidFill>
                    <a:schemeClr val="bg1"/>
                  </a:solidFill>
                </a:rPr>
                <a:t>c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ción</a:t>
              </a:r>
              <a:endParaRPr lang="es-AR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6" name="Rectangle 48"/>
            <p:cNvSpPr>
              <a:spLocks noChangeArrowheads="1"/>
            </p:cNvSpPr>
            <p:nvPr/>
          </p:nvSpPr>
          <p:spPr bwMode="auto">
            <a:xfrm>
              <a:off x="6816595" y="4477227"/>
              <a:ext cx="1821600" cy="251421"/>
            </a:xfrm>
            <a:prstGeom prst="rect">
              <a:avLst/>
            </a:prstGeom>
            <a:solidFill>
              <a:srgbClr val="D68C08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/>
              <a:r>
                <a:rPr lang="x-none" sz="1600" smtClean="0">
                  <a:solidFill>
                    <a:schemeClr val="bg1"/>
                  </a:solidFill>
                </a:rPr>
                <a:t>Pro</a:t>
              </a:r>
              <a:r>
                <a:rPr lang="pt-BR" sz="1600" dirty="0" smtClean="0">
                  <a:solidFill>
                    <a:schemeClr val="bg1"/>
                  </a:solidFill>
                </a:rPr>
                <a:t>y</a:t>
              </a:r>
              <a:r>
                <a:rPr lang="x-none" sz="1600" smtClean="0">
                  <a:solidFill>
                    <a:schemeClr val="bg1"/>
                  </a:solidFill>
                </a:rPr>
                <a:t>e</a:t>
              </a:r>
              <a:r>
                <a:rPr lang="pt-BR" sz="1600" dirty="0" smtClean="0">
                  <a:solidFill>
                    <a:schemeClr val="bg1"/>
                  </a:solidFill>
                </a:rPr>
                <a:t>c</a:t>
              </a:r>
              <a:r>
                <a:rPr lang="x-none" sz="1600" smtClean="0">
                  <a:solidFill>
                    <a:schemeClr val="bg1"/>
                  </a:solidFill>
                </a:rPr>
                <a:t>tos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52"/>
            <p:cNvSpPr>
              <a:spLocks noChangeArrowheads="1"/>
            </p:cNvSpPr>
            <p:nvPr/>
          </p:nvSpPr>
          <p:spPr bwMode="auto">
            <a:xfrm>
              <a:off x="4788024" y="5465684"/>
              <a:ext cx="3850171" cy="252000"/>
            </a:xfrm>
            <a:prstGeom prst="rect">
              <a:avLst/>
            </a:prstGeom>
            <a:solidFill>
              <a:srgbClr val="D68C08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/>
              <a:r>
                <a:rPr lang="pt-BR" sz="1600" dirty="0" smtClean="0">
                  <a:solidFill>
                    <a:schemeClr val="bg1"/>
                  </a:solidFill>
                </a:rPr>
                <a:t>Contrato de Resultado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  <p:sp>
          <p:nvSpPr>
            <p:cNvPr id="78" name="Rectangle 20"/>
            <p:cNvSpPr>
              <a:spLocks noChangeArrowheads="1"/>
            </p:cNvSpPr>
            <p:nvPr/>
          </p:nvSpPr>
          <p:spPr bwMode="auto">
            <a:xfrm>
              <a:off x="562696" y="6237311"/>
              <a:ext cx="2664000" cy="432000"/>
            </a:xfrm>
            <a:prstGeom prst="rect">
              <a:avLst/>
            </a:prstGeom>
            <a:solidFill>
              <a:srgbClr val="D68C08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/>
              <a:r>
                <a:rPr lang="es-PY" sz="1600" dirty="0" smtClean="0">
                  <a:solidFill>
                    <a:schemeClr val="bg1"/>
                  </a:solidFill>
                </a:rPr>
                <a:t>Avaluación</a:t>
              </a:r>
              <a:r>
                <a:rPr lang="pt-BR" sz="1600" dirty="0" smtClean="0">
                  <a:solidFill>
                    <a:schemeClr val="bg1"/>
                  </a:solidFill>
                </a:rPr>
                <a:t> de Desempenho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21"/>
            <p:cNvSpPr>
              <a:spLocks noChangeArrowheads="1"/>
            </p:cNvSpPr>
            <p:nvPr/>
          </p:nvSpPr>
          <p:spPr bwMode="auto">
            <a:xfrm>
              <a:off x="3264970" y="6237311"/>
              <a:ext cx="2664000" cy="432000"/>
            </a:xfrm>
            <a:prstGeom prst="rect">
              <a:avLst/>
            </a:prstGeom>
            <a:solidFill>
              <a:srgbClr val="D68C08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/>
              <a:r>
                <a:rPr lang="pt-BR" sz="1600" dirty="0" smtClean="0">
                  <a:solidFill>
                    <a:schemeClr val="bg1"/>
                  </a:solidFill>
                </a:rPr>
                <a:t>FCA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21"/>
            <p:cNvSpPr>
              <a:spLocks noChangeArrowheads="1"/>
            </p:cNvSpPr>
            <p:nvPr/>
          </p:nvSpPr>
          <p:spPr bwMode="auto">
            <a:xfrm>
              <a:off x="5974195" y="6237311"/>
              <a:ext cx="2664000" cy="432000"/>
            </a:xfrm>
            <a:prstGeom prst="rect">
              <a:avLst/>
            </a:prstGeom>
            <a:solidFill>
              <a:srgbClr val="D68C08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lnSpc>
                  <a:spcPts val="1300"/>
                </a:lnSpc>
              </a:pPr>
              <a:r>
                <a:rPr lang="es-PY" sz="1600" dirty="0" smtClean="0">
                  <a:solidFill>
                    <a:schemeClr val="bg1"/>
                  </a:solidFill>
                </a:rPr>
                <a:t>Acompañamiento</a:t>
              </a:r>
              <a:r>
                <a:rPr lang="pt-BR" sz="1600" dirty="0" smtClean="0">
                  <a:solidFill>
                    <a:schemeClr val="bg1"/>
                  </a:solidFill>
                </a:rPr>
                <a:t> de </a:t>
              </a:r>
              <a:r>
                <a:rPr lang="pt-BR" sz="1600" dirty="0" err="1" smtClean="0">
                  <a:solidFill>
                    <a:schemeClr val="bg1"/>
                  </a:solidFill>
                </a:rPr>
                <a:t>las</a:t>
              </a:r>
              <a:r>
                <a:rPr lang="pt-BR" sz="1600" dirty="0" smtClean="0">
                  <a:solidFill>
                    <a:schemeClr val="bg1"/>
                  </a:solidFill>
                </a:rPr>
                <a:t/>
              </a:r>
              <a:br>
                <a:rPr lang="pt-BR" sz="1600" dirty="0" smtClean="0">
                  <a:solidFill>
                    <a:schemeClr val="bg1"/>
                  </a:solidFill>
                </a:rPr>
              </a:br>
              <a:r>
                <a:rPr lang="pt-BR" sz="1600" dirty="0" smtClean="0">
                  <a:solidFill>
                    <a:schemeClr val="bg1"/>
                  </a:solidFill>
                </a:rPr>
                <a:t>Iniciativas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18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595531" y="1557303"/>
              <a:ext cx="1980000" cy="432048"/>
            </a:xfrm>
            <a:prstGeom prst="rect">
              <a:avLst/>
            </a:prstGeom>
            <a:solidFill>
              <a:srgbClr val="D68C08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/>
              <a:r>
                <a:rPr lang="pt-BR" sz="1600" dirty="0" smtClean="0">
                  <a:solidFill>
                    <a:schemeClr val="bg1"/>
                  </a:solidFill>
                </a:rPr>
                <a:t>Negocio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19"/>
            <p:cNvSpPr>
              <a:spLocks noChangeArrowheads="1"/>
            </p:cNvSpPr>
            <p:nvPr/>
          </p:nvSpPr>
          <p:spPr bwMode="auto">
            <a:xfrm>
              <a:off x="4630510" y="1557303"/>
              <a:ext cx="1980000" cy="432048"/>
            </a:xfrm>
            <a:prstGeom prst="rect">
              <a:avLst/>
            </a:prstGeom>
            <a:solidFill>
              <a:srgbClr val="D68C08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/>
              <a:r>
                <a:rPr lang="es-PY" sz="1600" dirty="0" smtClean="0">
                  <a:solidFill>
                    <a:schemeClr val="bg1"/>
                  </a:solidFill>
                </a:rPr>
                <a:t>Misión</a:t>
              </a:r>
              <a:endParaRPr lang="es-PY" sz="1600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20"/>
            <p:cNvSpPr>
              <a:spLocks noChangeArrowheads="1"/>
            </p:cNvSpPr>
            <p:nvPr/>
          </p:nvSpPr>
          <p:spPr bwMode="auto">
            <a:xfrm>
              <a:off x="562696" y="1557047"/>
              <a:ext cx="1980000" cy="432048"/>
            </a:xfrm>
            <a:prstGeom prst="rect">
              <a:avLst/>
            </a:prstGeom>
            <a:solidFill>
              <a:srgbClr val="D68C08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/>
              <a:r>
                <a:rPr lang="pt-BR" sz="1600" dirty="0" smtClean="0">
                  <a:solidFill>
                    <a:schemeClr val="bg1"/>
                  </a:solidFill>
                </a:rPr>
                <a:t>Valores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21"/>
            <p:cNvSpPr>
              <a:spLocks noChangeArrowheads="1"/>
            </p:cNvSpPr>
            <p:nvPr/>
          </p:nvSpPr>
          <p:spPr bwMode="auto">
            <a:xfrm>
              <a:off x="6658195" y="1557303"/>
              <a:ext cx="1980000" cy="432048"/>
            </a:xfrm>
            <a:prstGeom prst="rect">
              <a:avLst/>
            </a:prstGeom>
            <a:solidFill>
              <a:srgbClr val="D68C08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/>
              <a:r>
                <a:rPr lang="es-PY" sz="1600" dirty="0" smtClean="0">
                  <a:solidFill>
                    <a:schemeClr val="bg1"/>
                  </a:solidFill>
                </a:rPr>
                <a:t>Visión</a:t>
              </a:r>
              <a:endParaRPr lang="es-PY" sz="1600" dirty="0">
                <a:solidFill>
                  <a:schemeClr val="bg1"/>
                </a:solidFill>
              </a:endParaRPr>
            </a:p>
          </p:txBody>
        </p:sp>
        <p:sp>
          <p:nvSpPr>
            <p:cNvPr id="85" name="Rectangle 22"/>
            <p:cNvSpPr>
              <a:spLocks noChangeArrowheads="1"/>
            </p:cNvSpPr>
            <p:nvPr/>
          </p:nvSpPr>
          <p:spPr bwMode="auto">
            <a:xfrm>
              <a:off x="562696" y="2587377"/>
              <a:ext cx="1980000" cy="432048"/>
            </a:xfrm>
            <a:prstGeom prst="rect">
              <a:avLst/>
            </a:prstGeom>
            <a:solidFill>
              <a:srgbClr val="D68C08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algn="ctr" eaLnBrk="0" hangingPunct="0">
                <a:lnSpc>
                  <a:spcPts val="1300"/>
                </a:lnSpc>
              </a:pPr>
              <a:r>
                <a:rPr lang="es-PY" sz="1600" dirty="0" smtClean="0">
                  <a:solidFill>
                    <a:schemeClr val="bg1"/>
                  </a:solidFill>
                </a:rPr>
                <a:t>Posicionamiento</a:t>
              </a:r>
            </a:p>
            <a:p>
              <a:pPr algn="ctr" eaLnBrk="0" hangingPunct="0">
                <a:lnSpc>
                  <a:spcPts val="1300"/>
                </a:lnSpc>
              </a:pPr>
              <a:r>
                <a:rPr lang="es-PY" sz="1600" dirty="0" smtClean="0">
                  <a:solidFill>
                    <a:schemeClr val="bg1"/>
                  </a:solidFill>
                </a:rPr>
                <a:t>Estratégico</a:t>
              </a:r>
              <a:endParaRPr lang="es-PY" sz="1600" dirty="0">
                <a:solidFill>
                  <a:schemeClr val="bg1"/>
                </a:solidFill>
              </a:endParaRPr>
            </a:p>
          </p:txBody>
        </p:sp>
        <p:sp>
          <p:nvSpPr>
            <p:cNvPr id="86" name="Rectangle 23"/>
            <p:cNvSpPr>
              <a:spLocks noChangeArrowheads="1"/>
            </p:cNvSpPr>
            <p:nvPr/>
          </p:nvSpPr>
          <p:spPr bwMode="auto">
            <a:xfrm>
              <a:off x="4630510" y="2587377"/>
              <a:ext cx="1980000" cy="432048"/>
            </a:xfrm>
            <a:prstGeom prst="rect">
              <a:avLst/>
            </a:prstGeom>
            <a:solidFill>
              <a:srgbClr val="D68C08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algn="ctr" eaLnBrk="0" hangingPunct="0">
                <a:lnSpc>
                  <a:spcPts val="1300"/>
                </a:lnSpc>
              </a:pPr>
              <a:r>
                <a:rPr lang="es-AR" sz="1600" dirty="0" smtClean="0">
                  <a:solidFill>
                    <a:schemeClr val="bg1"/>
                  </a:solidFill>
                </a:rPr>
                <a:t>Análisis</a:t>
              </a:r>
              <a:r>
                <a:rPr lang="pt-BR" sz="1600" dirty="0" smtClean="0">
                  <a:solidFill>
                    <a:schemeClr val="bg1"/>
                  </a:solidFill>
                </a:rPr>
                <a:t> de</a:t>
              </a:r>
            </a:p>
            <a:p>
              <a:pPr algn="ctr" eaLnBrk="0" hangingPunct="0">
                <a:lnSpc>
                  <a:spcPts val="1300"/>
                </a:lnSpc>
              </a:pPr>
              <a:r>
                <a:rPr lang="pt-BR" sz="1600" dirty="0" smtClean="0">
                  <a:solidFill>
                    <a:schemeClr val="bg1"/>
                  </a:solidFill>
                </a:rPr>
                <a:t>Ambiente externo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  <p:sp>
          <p:nvSpPr>
            <p:cNvPr id="87" name="Rectangle 24"/>
            <p:cNvSpPr>
              <a:spLocks noChangeArrowheads="1"/>
            </p:cNvSpPr>
            <p:nvPr/>
          </p:nvSpPr>
          <p:spPr bwMode="auto">
            <a:xfrm>
              <a:off x="6658195" y="2587377"/>
              <a:ext cx="1980000" cy="432048"/>
            </a:xfrm>
            <a:prstGeom prst="rect">
              <a:avLst/>
            </a:prstGeom>
            <a:solidFill>
              <a:srgbClr val="D68C08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lnSpc>
                  <a:spcPts val="1300"/>
                </a:lnSpc>
              </a:pPr>
              <a:r>
                <a:rPr lang="es-AR" sz="1600" dirty="0" smtClean="0">
                  <a:solidFill>
                    <a:schemeClr val="bg1"/>
                  </a:solidFill>
                </a:rPr>
                <a:t>Análisis</a:t>
              </a:r>
              <a:r>
                <a:rPr lang="pt-BR" sz="1600" dirty="0" smtClean="0">
                  <a:solidFill>
                    <a:schemeClr val="bg1"/>
                  </a:solidFill>
                </a:rPr>
                <a:t> de</a:t>
              </a:r>
            </a:p>
            <a:p>
              <a:pPr algn="ctr" eaLnBrk="0" hangingPunct="0">
                <a:lnSpc>
                  <a:spcPts val="1300"/>
                </a:lnSpc>
              </a:pPr>
              <a:r>
                <a:rPr lang="pt-BR" sz="1600" dirty="0" smtClean="0">
                  <a:solidFill>
                    <a:schemeClr val="bg1"/>
                  </a:solidFill>
                </a:rPr>
                <a:t> Ambiente interno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  <p:sp>
          <p:nvSpPr>
            <p:cNvPr id="88" name="Rectangle 21"/>
            <p:cNvSpPr>
              <a:spLocks noChangeArrowheads="1"/>
            </p:cNvSpPr>
            <p:nvPr/>
          </p:nvSpPr>
          <p:spPr bwMode="auto">
            <a:xfrm>
              <a:off x="2595531" y="2587377"/>
              <a:ext cx="1980000" cy="432048"/>
            </a:xfrm>
            <a:prstGeom prst="rect">
              <a:avLst/>
            </a:prstGeom>
            <a:solidFill>
              <a:srgbClr val="D68C08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lnSpc>
                  <a:spcPts val="1300"/>
                </a:lnSpc>
              </a:pPr>
              <a:r>
                <a:rPr lang="es-PY" sz="1600" dirty="0" smtClean="0">
                  <a:solidFill>
                    <a:schemeClr val="bg1"/>
                  </a:solidFill>
                </a:rPr>
                <a:t>Línea de visión</a:t>
              </a:r>
              <a:endParaRPr lang="es-PY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89" name="Conector reto 88"/>
            <p:cNvCxnSpPr/>
            <p:nvPr/>
          </p:nvCxnSpPr>
          <p:spPr>
            <a:xfrm>
              <a:off x="4638951" y="4038045"/>
              <a:ext cx="0" cy="878364"/>
            </a:xfrm>
            <a:prstGeom prst="line">
              <a:avLst/>
            </a:prstGeom>
            <a:ln>
              <a:solidFill>
                <a:srgbClr val="3B61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>
              <a:off x="4638951" y="4918168"/>
              <a:ext cx="147001" cy="1"/>
            </a:xfrm>
            <a:prstGeom prst="line">
              <a:avLst/>
            </a:prstGeom>
            <a:ln>
              <a:solidFill>
                <a:srgbClr val="3B61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to 90"/>
            <p:cNvCxnSpPr/>
            <p:nvPr/>
          </p:nvCxnSpPr>
          <p:spPr>
            <a:xfrm>
              <a:off x="4638951" y="4602937"/>
              <a:ext cx="147003" cy="0"/>
            </a:xfrm>
            <a:prstGeom prst="line">
              <a:avLst/>
            </a:prstGeom>
            <a:ln>
              <a:solidFill>
                <a:srgbClr val="3B61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to 91"/>
            <p:cNvCxnSpPr/>
            <p:nvPr/>
          </p:nvCxnSpPr>
          <p:spPr>
            <a:xfrm>
              <a:off x="4638951" y="4275796"/>
              <a:ext cx="147003" cy="0"/>
            </a:xfrm>
            <a:prstGeom prst="line">
              <a:avLst/>
            </a:prstGeom>
            <a:ln>
              <a:solidFill>
                <a:srgbClr val="3B61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52"/>
            <p:cNvSpPr>
              <a:spLocks noChangeArrowheads="1"/>
            </p:cNvSpPr>
            <p:nvPr/>
          </p:nvSpPr>
          <p:spPr bwMode="auto">
            <a:xfrm>
              <a:off x="4630510" y="3607571"/>
              <a:ext cx="1980000" cy="432048"/>
            </a:xfrm>
            <a:prstGeom prst="rect">
              <a:avLst/>
            </a:prstGeom>
            <a:solidFill>
              <a:srgbClr val="D68C08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lnSpc>
                  <a:spcPts val="1300"/>
                </a:lnSpc>
              </a:pPr>
              <a:r>
                <a:rPr lang="es-PY" sz="1600" dirty="0" smtClean="0">
                  <a:solidFill>
                    <a:schemeClr val="bg1"/>
                  </a:solidFill>
                </a:rPr>
                <a:t>Panel de Bordo</a:t>
              </a:r>
              <a:endParaRPr lang="es-PY" sz="1600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 70"/>
            <p:cNvSpPr>
              <a:spLocks noChangeArrowheads="1"/>
            </p:cNvSpPr>
            <p:nvPr/>
          </p:nvSpPr>
          <p:spPr bwMode="auto">
            <a:xfrm>
              <a:off x="4788022" y="4150086"/>
              <a:ext cx="1822488" cy="251421"/>
            </a:xfrm>
            <a:prstGeom prst="rect">
              <a:avLst/>
            </a:prstGeom>
            <a:solidFill>
              <a:srgbClr val="D68C08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/>
              <a:r>
                <a:rPr lang="pt-BR" sz="1600" dirty="0" smtClean="0">
                  <a:solidFill>
                    <a:schemeClr val="bg1"/>
                  </a:solidFill>
                </a:rPr>
                <a:t>Indicadores</a:t>
              </a:r>
              <a:endParaRPr lang="pt-BR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97" name="Conector reto 96"/>
            <p:cNvCxnSpPr/>
            <p:nvPr/>
          </p:nvCxnSpPr>
          <p:spPr>
            <a:xfrm>
              <a:off x="6664042" y="4039254"/>
              <a:ext cx="0" cy="568800"/>
            </a:xfrm>
            <a:prstGeom prst="line">
              <a:avLst/>
            </a:prstGeom>
            <a:ln>
              <a:solidFill>
                <a:srgbClr val="3B61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to 97"/>
            <p:cNvCxnSpPr/>
            <p:nvPr/>
          </p:nvCxnSpPr>
          <p:spPr>
            <a:xfrm>
              <a:off x="6664042" y="4611766"/>
              <a:ext cx="147003" cy="0"/>
            </a:xfrm>
            <a:prstGeom prst="line">
              <a:avLst/>
            </a:prstGeom>
            <a:ln>
              <a:solidFill>
                <a:srgbClr val="3B61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to 98"/>
            <p:cNvCxnSpPr/>
            <p:nvPr/>
          </p:nvCxnSpPr>
          <p:spPr>
            <a:xfrm>
              <a:off x="6664042" y="4284624"/>
              <a:ext cx="147003" cy="0"/>
            </a:xfrm>
            <a:prstGeom prst="line">
              <a:avLst/>
            </a:prstGeom>
            <a:ln>
              <a:solidFill>
                <a:srgbClr val="3B61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986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PY" dirty="0" smtClean="0"/>
              <a:t>Proyecto empresarial</a:t>
            </a:r>
            <a:br>
              <a:rPr lang="es-PY" dirty="0" smtClean="0"/>
            </a:br>
            <a:r>
              <a:rPr lang="es-PY" dirty="0" smtClean="0"/>
              <a:t>Puntos relevantes</a:t>
            </a:r>
            <a:endParaRPr lang="es-PY" dirty="0"/>
          </a:p>
        </p:txBody>
      </p:sp>
      <p:sp>
        <p:nvSpPr>
          <p:cNvPr id="3" name="CaixaDeTexto 2"/>
          <p:cNvSpPr txBox="1"/>
          <p:nvPr/>
        </p:nvSpPr>
        <p:spPr>
          <a:xfrm>
            <a:off x="642910" y="1785926"/>
            <a:ext cx="77867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400" b="1" dirty="0" smtClean="0"/>
              <a:t>Las personas para iniciar un proyecto empresarial deben estar:</a:t>
            </a:r>
            <a:endParaRPr lang="es-PY" b="1" dirty="0" smtClean="0"/>
          </a:p>
          <a:p>
            <a:r>
              <a:rPr lang="pt-BR" b="1" dirty="0" smtClean="0"/>
              <a:t>-</a:t>
            </a:r>
            <a:r>
              <a:rPr lang="es-PY" b="1" dirty="0" smtClean="0"/>
              <a:t>Convencidas que estamos en el camino cierto</a:t>
            </a:r>
          </a:p>
          <a:p>
            <a:pPr>
              <a:buFontTx/>
              <a:buChar char="-"/>
            </a:pPr>
            <a:r>
              <a:rPr lang="es-PY" b="1" dirty="0" smtClean="0"/>
              <a:t>Comprometidas con la búsqueda de Resultados </a:t>
            </a:r>
          </a:p>
          <a:p>
            <a:r>
              <a:rPr lang="es-PY" b="1" dirty="0"/>
              <a:t>-</a:t>
            </a:r>
            <a:r>
              <a:rPr lang="es-PY" b="1" dirty="0" smtClean="0"/>
              <a:t>Tener las habilidades y competencias necesarias para </a:t>
            </a:r>
            <a:r>
              <a:rPr lang="es-PY" b="1" dirty="0" smtClean="0">
                <a:solidFill>
                  <a:srgbClr val="FF0000"/>
                </a:solidFill>
              </a:rPr>
              <a:t>ejecutar lo planificado </a:t>
            </a:r>
            <a:endParaRPr lang="es-PY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57223" y="3577494"/>
            <a:ext cx="49049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400" dirty="0" smtClean="0"/>
              <a:t>Meta debe tener :</a:t>
            </a:r>
          </a:p>
          <a:p>
            <a:r>
              <a:rPr lang="es-PY" b="1" dirty="0" smtClean="0"/>
              <a:t>      - Objetivo</a:t>
            </a:r>
          </a:p>
          <a:p>
            <a:r>
              <a:rPr lang="es-PY" b="1" dirty="0" smtClean="0"/>
              <a:t>       -Valor</a:t>
            </a:r>
          </a:p>
          <a:p>
            <a:r>
              <a:rPr lang="es-PY" b="1" dirty="0" smtClean="0"/>
              <a:t>       -Plazo</a:t>
            </a:r>
          </a:p>
          <a:p>
            <a:r>
              <a:rPr lang="es-PY" b="1" dirty="0" smtClean="0"/>
              <a:t>Preguntas Claves para desarrollar una estrategia:</a:t>
            </a:r>
          </a:p>
          <a:p>
            <a:pPr marL="285750" indent="-285750">
              <a:buFontTx/>
              <a:buChar char="-"/>
            </a:pPr>
            <a:r>
              <a:rPr lang="es-PY" b="1" dirty="0" smtClean="0"/>
              <a:t>Qué?</a:t>
            </a:r>
          </a:p>
          <a:p>
            <a:pPr marL="285750" indent="-285750">
              <a:buFontTx/>
              <a:buChar char="-"/>
            </a:pPr>
            <a:r>
              <a:rPr lang="es-PY" b="1" dirty="0" smtClean="0"/>
              <a:t>Cómo?</a:t>
            </a:r>
          </a:p>
          <a:p>
            <a:pPr marL="285750" indent="-285750">
              <a:buFontTx/>
              <a:buChar char="-"/>
            </a:pPr>
            <a:r>
              <a:rPr lang="es-PY" b="1" dirty="0" smtClean="0"/>
              <a:t>Con qué? . Con Quien? (Habilidades y competencias, recursos financieros, Infraestructura)</a:t>
            </a:r>
          </a:p>
          <a:p>
            <a:pPr marL="285750" indent="-285750">
              <a:buFontTx/>
              <a:buChar char="-"/>
            </a:pPr>
            <a:r>
              <a:rPr lang="es-PY" b="1" dirty="0" smtClean="0"/>
              <a:t>Cuándo?</a:t>
            </a:r>
          </a:p>
          <a:p>
            <a:pPr marL="285750" indent="-285750">
              <a:buFontTx/>
              <a:buChar char="-"/>
            </a:pPr>
            <a:endParaRPr lang="pt-BR" b="1" dirty="0" smtClean="0"/>
          </a:p>
          <a:p>
            <a:pPr marL="285750" indent="-285750">
              <a:buFontTx/>
              <a:buChar char="-"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3703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61144"/>
            <a:ext cx="8229600" cy="4965020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algn="ctr"/>
            <a:r>
              <a:rPr lang="es-PY" sz="5400" dirty="0" smtClean="0"/>
              <a:t>WARM UP</a:t>
            </a:r>
          </a:p>
          <a:p>
            <a:pPr>
              <a:buFontTx/>
              <a:buChar char="-"/>
            </a:pPr>
            <a:r>
              <a:rPr lang="es-PY" dirty="0" smtClean="0"/>
              <a:t>Cuáles  son  los principales objetivos de su empresa para 2017?</a:t>
            </a:r>
            <a:endParaRPr lang="es-PY" sz="5400" dirty="0" smtClean="0"/>
          </a:p>
          <a:p>
            <a:pPr>
              <a:buFontTx/>
              <a:buChar char="-"/>
            </a:pPr>
            <a:r>
              <a:rPr lang="es-PY" dirty="0" smtClean="0"/>
              <a:t>Cuál es la ventaja competitiva de su empresa,  en la entrega de la oferta de valor para el cliente en su mercado “Target</a:t>
            </a:r>
            <a:r>
              <a:rPr lang="pt-BR" dirty="0" smtClean="0"/>
              <a:t>” ?.</a:t>
            </a:r>
          </a:p>
          <a:p>
            <a:pPr>
              <a:buFontTx/>
              <a:buChar char="-"/>
            </a:pPr>
            <a:endParaRPr lang="pt-BR" sz="5400" dirty="0" smtClean="0"/>
          </a:p>
          <a:p>
            <a:pPr marL="0" indent="0">
              <a:buNone/>
            </a:pP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4149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65101" y="209507"/>
            <a:ext cx="2015902" cy="45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pt-BR"/>
            </a:defPPr>
            <a:lvl2pPr lvl="1" eaLnBrk="0" fontAlgn="auto" hangingPunct="0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2"/>
                </a:solidFill>
                <a:latin typeface="Calibri" pitchFamily="34" charset="0"/>
                <a:cs typeface="Tahoma" pitchFamily="34" charset="0"/>
              </a:defRPr>
            </a:lvl2pPr>
          </a:lstStyle>
          <a:p>
            <a:pPr marL="0" lvl="1" eaLnBrk="1" hangingPunct="1"/>
            <a:r>
              <a:rPr lang="es-CO" dirty="0">
                <a:solidFill>
                  <a:srgbClr val="17375E"/>
                </a:solidFill>
                <a:cs typeface="Arial" panose="020B0604020202020204" pitchFamily="34" charset="0"/>
              </a:rPr>
              <a:t>IDEOLOGIA</a:t>
            </a:r>
          </a:p>
        </p:txBody>
      </p:sp>
      <p:sp>
        <p:nvSpPr>
          <p:cNvPr id="282636" name="Text Box 2"/>
          <p:cNvSpPr txBox="1">
            <a:spLocks noChangeArrowheads="1"/>
          </p:cNvSpPr>
          <p:nvPr/>
        </p:nvSpPr>
        <p:spPr bwMode="auto">
          <a:xfrm>
            <a:off x="786929" y="917575"/>
            <a:ext cx="5599357" cy="38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s-PY" sz="2400" b="1" dirty="0" smtClean="0">
                <a:solidFill>
                  <a:srgbClr val="17375E"/>
                </a:solidFill>
                <a:latin typeface="Calibri" pitchFamily="34" charset="0"/>
                <a:cs typeface="Arial" charset="0"/>
              </a:rPr>
              <a:t>Ideología:  Identidad  de la empresa.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30514" y="1785257"/>
            <a:ext cx="817243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Valores.</a:t>
            </a:r>
          </a:p>
          <a:p>
            <a:endParaRPr lang="pt-BR" sz="3200" dirty="0"/>
          </a:p>
          <a:p>
            <a:r>
              <a:rPr lang="pt-BR" sz="3200" dirty="0" smtClean="0"/>
              <a:t>                              </a:t>
            </a:r>
            <a:r>
              <a:rPr lang="es-PY" sz="3200" dirty="0" smtClean="0"/>
              <a:t>Misión</a:t>
            </a:r>
          </a:p>
          <a:p>
            <a:endParaRPr lang="pt-BR" sz="3200" dirty="0"/>
          </a:p>
          <a:p>
            <a:endParaRPr lang="pt-BR" sz="3200" dirty="0" smtClean="0"/>
          </a:p>
          <a:p>
            <a:r>
              <a:rPr lang="pt-BR" sz="3200" dirty="0"/>
              <a:t> </a:t>
            </a:r>
            <a:r>
              <a:rPr lang="pt-BR" sz="3200" dirty="0" smtClean="0"/>
              <a:t>                                                                          </a:t>
            </a:r>
            <a:r>
              <a:rPr lang="es-AR" sz="3200" dirty="0" smtClean="0"/>
              <a:t>Visión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423423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637439" y="2492896"/>
            <a:ext cx="8135938" cy="259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numCol="2">
            <a:spAutoFit/>
          </a:bodyPr>
          <a:lstStyle>
            <a:lvl1pPr eaLnBrk="0" hangingPunct="0"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377825" indent="-376238" eaLnBrk="0" hangingPunct="0"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000"/>
              </a:spcBef>
              <a:buClr>
                <a:srgbClr val="000000"/>
              </a:buClr>
              <a:buSzPct val="69000"/>
              <a:buFont typeface="Times New Roman" pitchFamily="18" charset="0"/>
              <a:buNone/>
            </a:pPr>
            <a:r>
              <a:rPr lang="es-PY" sz="2200" b="1" dirty="0" smtClean="0">
                <a:solidFill>
                  <a:srgbClr val="E59609"/>
                </a:solidFill>
                <a:latin typeface="+mj-lt"/>
                <a:cs typeface="Times New Roman" pitchFamily="18" charset="0"/>
              </a:rPr>
              <a:t>MICHAEL PORTER</a:t>
            </a:r>
          </a:p>
          <a:p>
            <a:pPr algn="just">
              <a:spcBef>
                <a:spcPts val="1000"/>
              </a:spcBef>
              <a:buClr>
                <a:srgbClr val="000000"/>
              </a:buClr>
              <a:buSzPct val="69000"/>
              <a:buFont typeface="Times New Roman" pitchFamily="18" charset="0"/>
              <a:buNone/>
            </a:pPr>
            <a:r>
              <a:rPr lang="es-PY" sz="2200" b="1" dirty="0" smtClean="0">
                <a:solidFill>
                  <a:srgbClr val="E59609"/>
                </a:solidFill>
                <a:latin typeface="+mj-lt"/>
                <a:cs typeface="Times New Roman" pitchFamily="18" charset="0"/>
              </a:rPr>
              <a:t>(ESTRATEGIAS GENÉRICAS)</a:t>
            </a:r>
          </a:p>
          <a:p>
            <a:pPr marL="266700" lvl="1" indent="-266700">
              <a:spcBef>
                <a:spcPts val="1000"/>
              </a:spcBef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s-PY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Costo							</a:t>
            </a:r>
          </a:p>
          <a:p>
            <a:pPr marL="266700" lvl="1" indent="-266700">
              <a:spcBef>
                <a:spcPts val="1000"/>
              </a:spcBef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s-PY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Diferenciación</a:t>
            </a:r>
          </a:p>
          <a:p>
            <a:pPr marL="360000" lvl="1" indent="-360000">
              <a:spcBef>
                <a:spcPts val="1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es-PY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60000" lvl="1" indent="-360000">
              <a:spcBef>
                <a:spcPts val="1000"/>
              </a:spcBef>
              <a:buClr>
                <a:srgbClr val="0070C0"/>
              </a:buClr>
              <a:buFont typeface="Arial" pitchFamily="34" charset="0"/>
              <a:buChar char="•"/>
            </a:pPr>
            <a:endParaRPr lang="es-PY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>
              <a:spcBef>
                <a:spcPts val="1000"/>
              </a:spcBef>
              <a:buClr>
                <a:srgbClr val="000000"/>
              </a:buClr>
              <a:buSzPct val="69000"/>
              <a:buFont typeface="Times New Roman" pitchFamily="18" charset="0"/>
              <a:buNone/>
            </a:pPr>
            <a:r>
              <a:rPr lang="es-PY" sz="2200" b="1" dirty="0" smtClean="0">
                <a:solidFill>
                  <a:srgbClr val="E59609"/>
                </a:solidFill>
                <a:latin typeface="+mj-lt"/>
                <a:cs typeface="Times New Roman" pitchFamily="18" charset="0"/>
              </a:rPr>
              <a:t>TREACY E WIERSEMA</a:t>
            </a:r>
          </a:p>
          <a:p>
            <a:pPr>
              <a:spcBef>
                <a:spcPts val="1000"/>
              </a:spcBef>
              <a:buClr>
                <a:srgbClr val="000000"/>
              </a:buClr>
              <a:buSzPct val="69000"/>
              <a:buFont typeface="Times New Roman" pitchFamily="18" charset="0"/>
              <a:buNone/>
            </a:pPr>
            <a:r>
              <a:rPr lang="es-PY" sz="2200" b="1" dirty="0" smtClean="0">
                <a:solidFill>
                  <a:srgbClr val="E59609"/>
                </a:solidFill>
                <a:latin typeface="+mj-lt"/>
                <a:cs typeface="Times New Roman" pitchFamily="18" charset="0"/>
              </a:rPr>
              <a:t>(DISCIPLINA DE LOS LÍDERES)</a:t>
            </a:r>
          </a:p>
          <a:p>
            <a:pPr marL="449263" lvl="1" indent="-341313">
              <a:spcBef>
                <a:spcPts val="1000"/>
              </a:spcBef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s-PY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Excelencia Operacional</a:t>
            </a:r>
          </a:p>
          <a:p>
            <a:pPr marL="449263" lvl="1" indent="-341313">
              <a:spcBef>
                <a:spcPts val="1000"/>
              </a:spcBef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s-PY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Liderazgo  en Productos</a:t>
            </a:r>
          </a:p>
          <a:p>
            <a:pPr marL="449263" lvl="1" indent="-341313">
              <a:spcBef>
                <a:spcPts val="1000"/>
              </a:spcBef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s-PY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Intimidad con el cliente</a:t>
            </a:r>
          </a:p>
          <a:p>
            <a:pPr marL="0" lvl="1" indent="0">
              <a:spcBef>
                <a:spcPts val="1400"/>
              </a:spcBef>
              <a:buClr>
                <a:srgbClr val="0070C0"/>
              </a:buClr>
            </a:pPr>
            <a:endParaRPr lang="es-PY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5603" name="Line 4"/>
          <p:cNvSpPr>
            <a:spLocks noChangeShapeType="1"/>
          </p:cNvSpPr>
          <p:nvPr/>
        </p:nvSpPr>
        <p:spPr bwMode="auto">
          <a:xfrm>
            <a:off x="3635896" y="3554004"/>
            <a:ext cx="576262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3635896" y="3980203"/>
            <a:ext cx="576262" cy="0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 dirty="0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3635896" y="3980204"/>
            <a:ext cx="576262" cy="359966"/>
          </a:xfrm>
          <a:prstGeom prst="line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 dirty="0"/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0" y="144015"/>
            <a:ext cx="7956376" cy="7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eaLnBrk="1" hangingPunct="1"/>
            <a:r>
              <a:rPr lang="pt-BR" sz="2600" b="1" dirty="0" smtClean="0">
                <a:solidFill>
                  <a:srgbClr val="0070C0"/>
                </a:solidFill>
                <a:latin typeface="+mn-lt"/>
              </a:rPr>
              <a:t>POSICIONAMENTO</a:t>
            </a:r>
          </a:p>
          <a:p>
            <a:pPr lvl="1" eaLnBrk="1" hangingPunct="1"/>
            <a:r>
              <a:rPr lang="pt-BR" sz="2600" b="1" dirty="0" smtClean="0">
                <a:solidFill>
                  <a:srgbClr val="0070C0"/>
                </a:solidFill>
                <a:latin typeface="+mn-lt"/>
              </a:rPr>
              <a:t>ESTRATEGICO</a:t>
            </a:r>
            <a:endParaRPr lang="pt-BR" sz="26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343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25715" y="895804"/>
            <a:ext cx="812799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Y" sz="2800" b="1" dirty="0" smtClean="0"/>
              <a:t>Eficiencia operacional</a:t>
            </a:r>
          </a:p>
          <a:p>
            <a:r>
              <a:rPr lang="pt-BR" dirty="0"/>
              <a:t> </a:t>
            </a:r>
          </a:p>
          <a:p>
            <a:pPr lvl="0"/>
            <a:r>
              <a:rPr lang="pt-BR" b="1" dirty="0">
                <a:solidFill>
                  <a:srgbClr val="0070C0"/>
                </a:solidFill>
              </a:rPr>
              <a:t>Wal-Mart</a:t>
            </a:r>
            <a:r>
              <a:rPr lang="pt-BR" dirty="0"/>
              <a:t> – </a:t>
            </a:r>
            <a:r>
              <a:rPr lang="es-PY" dirty="0" smtClean="0"/>
              <a:t>Híper mercados de masa sin lujos innecesarios, Híper mercados con el mismo lay-</a:t>
            </a:r>
            <a:r>
              <a:rPr lang="es-PY" dirty="0" err="1" smtClean="0"/>
              <a:t>out</a:t>
            </a:r>
            <a:r>
              <a:rPr lang="es-PY" dirty="0" smtClean="0"/>
              <a:t>.</a:t>
            </a:r>
          </a:p>
          <a:p>
            <a:pPr lvl="0"/>
            <a:endParaRPr lang="es-PY" dirty="0" smtClean="0"/>
          </a:p>
          <a:p>
            <a:pPr lvl="0"/>
            <a:r>
              <a:rPr lang="pt-BR" b="1" dirty="0" err="1" smtClean="0">
                <a:solidFill>
                  <a:srgbClr val="0070C0"/>
                </a:solidFill>
              </a:rPr>
              <a:t>Price</a:t>
            </a:r>
            <a:r>
              <a:rPr lang="pt-BR" b="1" dirty="0" smtClean="0">
                <a:solidFill>
                  <a:srgbClr val="0070C0"/>
                </a:solidFill>
              </a:rPr>
              <a:t>/</a:t>
            </a:r>
            <a:r>
              <a:rPr lang="pt-BR" b="1" dirty="0" err="1" smtClean="0">
                <a:solidFill>
                  <a:srgbClr val="0070C0"/>
                </a:solidFill>
              </a:rPr>
              <a:t>Costco</a:t>
            </a:r>
            <a:r>
              <a:rPr lang="pt-BR" dirty="0" smtClean="0"/>
              <a:t> </a:t>
            </a:r>
            <a:r>
              <a:rPr lang="pt-BR" dirty="0"/>
              <a:t>– </a:t>
            </a:r>
            <a:r>
              <a:rPr lang="es-PY" dirty="0" smtClean="0"/>
              <a:t>Tiendas centradas en compra inteligente, ofreciendo solamente una marca por cada categoría, aquella mas vendida y que representa el mejor valor</a:t>
            </a:r>
            <a:r>
              <a:rPr lang="pt-BR" dirty="0" smtClean="0"/>
              <a:t>.</a:t>
            </a:r>
          </a:p>
          <a:p>
            <a:pPr lvl="0"/>
            <a:endParaRPr lang="pt-BR" dirty="0"/>
          </a:p>
          <a:p>
            <a:pPr lvl="0"/>
            <a:r>
              <a:rPr lang="pt-BR" b="1" dirty="0">
                <a:solidFill>
                  <a:srgbClr val="0070C0"/>
                </a:solidFill>
              </a:rPr>
              <a:t>Dell Computer </a:t>
            </a:r>
            <a:r>
              <a:rPr lang="pt-BR" dirty="0"/>
              <a:t>– </a:t>
            </a:r>
            <a:r>
              <a:rPr lang="es-PY" dirty="0" smtClean="0"/>
              <a:t>Venta directa de computadores a los clientes, con ensamblaje sobre medida e integración de su logística con la de sus proveedores.</a:t>
            </a:r>
          </a:p>
          <a:p>
            <a:pPr lvl="0"/>
            <a:endParaRPr lang="pt-BR" dirty="0"/>
          </a:p>
          <a:p>
            <a:pPr lvl="0"/>
            <a:r>
              <a:rPr lang="pt-BR" b="1" dirty="0">
                <a:solidFill>
                  <a:srgbClr val="0070C0"/>
                </a:solidFill>
              </a:rPr>
              <a:t>GE</a:t>
            </a:r>
            <a:r>
              <a:rPr lang="pt-BR" dirty="0"/>
              <a:t> – </a:t>
            </a:r>
            <a:r>
              <a:rPr lang="es-PY" dirty="0"/>
              <a:t>C</a:t>
            </a:r>
            <a:r>
              <a:rPr lang="es-PY" dirty="0" smtClean="0"/>
              <a:t>onexión directa con un vasto mercado de pequeñas empresas de tiendas independientes, para simplificación de las transacciones  comerciales  de electrodomésticos</a:t>
            </a:r>
            <a:r>
              <a:rPr lang="pt-BR" dirty="0" smtClean="0"/>
              <a:t>.</a:t>
            </a:r>
          </a:p>
          <a:p>
            <a:pPr lvl="0"/>
            <a:endParaRPr lang="pt-BR" dirty="0"/>
          </a:p>
          <a:p>
            <a:pPr lvl="0"/>
            <a:r>
              <a:rPr lang="pt-BR" b="1" dirty="0" err="1">
                <a:solidFill>
                  <a:srgbClr val="0070C0"/>
                </a:solidFill>
              </a:rPr>
              <a:t>Southwest</a:t>
            </a:r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pt-BR" dirty="0"/>
              <a:t>– </a:t>
            </a:r>
            <a:r>
              <a:rPr lang="es-PY" dirty="0" smtClean="0"/>
              <a:t>Vuelos con partidas frecuentes, precios inferiores, sin comida a bordo, conexiones e manoseo  de maletas.</a:t>
            </a:r>
          </a:p>
          <a:p>
            <a:pPr lvl="0"/>
            <a:endParaRPr lang="pt-BR" dirty="0"/>
          </a:p>
          <a:p>
            <a:pPr lvl="0"/>
            <a:r>
              <a:rPr lang="pt-BR" b="1" dirty="0">
                <a:solidFill>
                  <a:srgbClr val="0070C0"/>
                </a:solidFill>
              </a:rPr>
              <a:t>Hertz </a:t>
            </a:r>
            <a:r>
              <a:rPr lang="pt-BR" dirty="0"/>
              <a:t>– </a:t>
            </a:r>
            <a:r>
              <a:rPr lang="es-PY" dirty="0" smtClean="0"/>
              <a:t>Alquiler de carro fácil, con un único registro, sin filas e atrasos. Factura automática.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7250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80571" y="751344"/>
            <a:ext cx="809897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 smtClean="0"/>
              <a:t>Liderazgo</a:t>
            </a:r>
            <a:r>
              <a:rPr lang="pt-BR" sz="2400" b="1" dirty="0" smtClean="0"/>
              <a:t> em produto</a:t>
            </a:r>
            <a:endParaRPr lang="pt-BR" sz="2400" b="1" dirty="0"/>
          </a:p>
          <a:p>
            <a:r>
              <a:rPr lang="pt-BR" sz="2400" b="1" dirty="0"/>
              <a:t> </a:t>
            </a:r>
          </a:p>
          <a:p>
            <a:pPr lvl="0"/>
            <a:r>
              <a:rPr lang="pt-BR" b="1" dirty="0">
                <a:solidFill>
                  <a:srgbClr val="0070C0"/>
                </a:solidFill>
              </a:rPr>
              <a:t>Intel </a:t>
            </a:r>
            <a:r>
              <a:rPr lang="pt-BR" dirty="0"/>
              <a:t>– </a:t>
            </a:r>
            <a:r>
              <a:rPr lang="es-PY" dirty="0" smtClean="0"/>
              <a:t>Líder de productos en </a:t>
            </a:r>
            <a:r>
              <a:rPr lang="es-PY" i="1" dirty="0" smtClean="0"/>
              <a:t>chips</a:t>
            </a:r>
            <a:r>
              <a:rPr lang="es-PY" dirty="0" smtClean="0"/>
              <a:t> para computadores.</a:t>
            </a:r>
          </a:p>
          <a:p>
            <a:pPr lvl="0"/>
            <a:endParaRPr lang="pt-BR" dirty="0"/>
          </a:p>
          <a:p>
            <a:pPr lvl="0"/>
            <a:r>
              <a:rPr lang="pt-BR" b="1" dirty="0">
                <a:solidFill>
                  <a:srgbClr val="0070C0"/>
                </a:solidFill>
              </a:rPr>
              <a:t>Nike</a:t>
            </a:r>
            <a:r>
              <a:rPr lang="pt-BR" dirty="0"/>
              <a:t> – </a:t>
            </a:r>
            <a:r>
              <a:rPr lang="es-PY" dirty="0" smtClean="0"/>
              <a:t>La competencia no  es  de precios, sino de desempeño de productos.</a:t>
            </a:r>
          </a:p>
          <a:p>
            <a:pPr lvl="0"/>
            <a:endParaRPr lang="es-PY" dirty="0" smtClean="0"/>
          </a:p>
          <a:p>
            <a:pPr lvl="0"/>
            <a:r>
              <a:rPr lang="pt-BR" b="1" dirty="0" smtClean="0">
                <a:solidFill>
                  <a:srgbClr val="0070C0"/>
                </a:solidFill>
              </a:rPr>
              <a:t>Johnson </a:t>
            </a:r>
            <a:r>
              <a:rPr lang="pt-BR" b="1" dirty="0">
                <a:solidFill>
                  <a:srgbClr val="0070C0"/>
                </a:solidFill>
              </a:rPr>
              <a:t>&amp; Johnson </a:t>
            </a:r>
            <a:r>
              <a:rPr lang="pt-BR" dirty="0"/>
              <a:t>– </a:t>
            </a:r>
            <a:r>
              <a:rPr lang="es-PY" dirty="0" smtClean="0"/>
              <a:t>Buscar nuevas ideas de productos y implementarlas con autonomía, velocidad y flexibilidad.</a:t>
            </a:r>
          </a:p>
          <a:p>
            <a:pPr lvl="0"/>
            <a:endParaRPr lang="pt-BR" dirty="0"/>
          </a:p>
          <a:p>
            <a:pPr lvl="0"/>
            <a:r>
              <a:rPr lang="pt-BR" b="1" dirty="0">
                <a:solidFill>
                  <a:srgbClr val="0070C0"/>
                </a:solidFill>
              </a:rPr>
              <a:t>Disney</a:t>
            </a:r>
            <a:r>
              <a:rPr lang="pt-BR" dirty="0"/>
              <a:t> </a:t>
            </a:r>
            <a:r>
              <a:rPr lang="es-PY" dirty="0" smtClean="0"/>
              <a:t>– Crear productos que van mas allá de fornecer nuevos conceptos e experiencias; ellos cambian nuestra cultura.</a:t>
            </a:r>
          </a:p>
          <a:p>
            <a:pPr lvl="0"/>
            <a:endParaRPr lang="es-PY" dirty="0" smtClean="0"/>
          </a:p>
          <a:p>
            <a:pPr lvl="0"/>
            <a:r>
              <a:rPr lang="pt-BR" b="1" dirty="0" smtClean="0">
                <a:solidFill>
                  <a:srgbClr val="0070C0"/>
                </a:solidFill>
              </a:rPr>
              <a:t>Pfizer </a:t>
            </a:r>
            <a:r>
              <a:rPr lang="pt-BR" b="1" dirty="0">
                <a:solidFill>
                  <a:srgbClr val="0070C0"/>
                </a:solidFill>
              </a:rPr>
              <a:t>e Glaxo </a:t>
            </a:r>
            <a:r>
              <a:rPr lang="pt-BR" dirty="0"/>
              <a:t>– </a:t>
            </a:r>
            <a:r>
              <a:rPr lang="es-PY" dirty="0" smtClean="0"/>
              <a:t>Dirigen  sus proyectos para el desarrollo de drogas para el tratamiento de problemas de salud, para los cuales todavía no hay  soluciones.</a:t>
            </a:r>
          </a:p>
          <a:p>
            <a:pPr lvl="0"/>
            <a:endParaRPr lang="es-PY" dirty="0" smtClean="0"/>
          </a:p>
          <a:p>
            <a:pPr lvl="0"/>
            <a:r>
              <a:rPr lang="pt-BR" b="1" dirty="0" smtClean="0">
                <a:solidFill>
                  <a:srgbClr val="0070C0"/>
                </a:solidFill>
              </a:rPr>
              <a:t>Sony</a:t>
            </a:r>
            <a:r>
              <a:rPr lang="pt-BR" dirty="0" smtClean="0"/>
              <a:t> </a:t>
            </a:r>
            <a:r>
              <a:rPr lang="pt-BR" dirty="0"/>
              <a:t>– </a:t>
            </a:r>
            <a:r>
              <a:rPr lang="es-PY" dirty="0" smtClean="0"/>
              <a:t>La meta es crear nuevos métodos, </a:t>
            </a:r>
            <a:r>
              <a:rPr lang="es-PY" dirty="0" err="1" smtClean="0"/>
              <a:t>benefícios</a:t>
            </a:r>
            <a:r>
              <a:rPr lang="es-PY" dirty="0" smtClean="0"/>
              <a:t> e conveniencias. “Transforme ideas </a:t>
            </a:r>
            <a:r>
              <a:rPr lang="es-PY" dirty="0" err="1" smtClean="0"/>
              <a:t>em</a:t>
            </a:r>
            <a:r>
              <a:rPr lang="es-PY" dirty="0" smtClean="0"/>
              <a:t> targets, objetivos  claros</a:t>
            </a:r>
            <a:r>
              <a:rPr lang="pt-BR" dirty="0" smtClean="0"/>
              <a:t>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32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96686" y="145143"/>
            <a:ext cx="844731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smtClean="0"/>
              <a:t>Intimidade com o cliente</a:t>
            </a:r>
            <a:r>
              <a:rPr lang="pt-BR" dirty="0" smtClean="0"/>
              <a:t>:</a:t>
            </a:r>
            <a:endParaRPr lang="pt-BR" b="1" dirty="0"/>
          </a:p>
          <a:p>
            <a:r>
              <a:rPr lang="pt-BR" dirty="0"/>
              <a:t> </a:t>
            </a:r>
          </a:p>
          <a:p>
            <a:pPr marL="285750" lvl="0" indent="-285750">
              <a:buFontTx/>
              <a:buChar char="-"/>
            </a:pPr>
            <a:r>
              <a:rPr lang="pt-BR" b="1" dirty="0" err="1" smtClean="0">
                <a:solidFill>
                  <a:srgbClr val="0070C0"/>
                </a:solidFill>
              </a:rPr>
              <a:t>Cable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>
                <a:solidFill>
                  <a:srgbClr val="0070C0"/>
                </a:solidFill>
              </a:rPr>
              <a:t>&amp; Wireless </a:t>
            </a:r>
            <a:r>
              <a:rPr lang="pt-BR" dirty="0"/>
              <a:t>– </a:t>
            </a:r>
            <a:r>
              <a:rPr lang="es-PY" dirty="0" smtClean="0"/>
              <a:t>Sabe escoger los clientes específicos que puede atender – pequeñas e medias empresas, donde sus vendedores pueden actuar como gerentes de telecomunicaciones. Remuneración relacionada al tiempo  que el cliente permanece con la empresa.</a:t>
            </a:r>
          </a:p>
          <a:p>
            <a:pPr marL="285750" lvl="0" indent="-285750">
              <a:buFontTx/>
              <a:buChar char="-"/>
            </a:pPr>
            <a:endParaRPr lang="pt-BR" dirty="0"/>
          </a:p>
          <a:p>
            <a:pPr marL="285750" lvl="0" indent="-285750">
              <a:buFontTx/>
              <a:buChar char="-"/>
            </a:pPr>
            <a:r>
              <a:rPr lang="pt-BR" b="1" dirty="0" err="1" smtClean="0">
                <a:solidFill>
                  <a:srgbClr val="0070C0"/>
                </a:solidFill>
              </a:rPr>
              <a:t>Airborne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>
                <a:solidFill>
                  <a:srgbClr val="0070C0"/>
                </a:solidFill>
              </a:rPr>
              <a:t>Express </a:t>
            </a:r>
            <a:r>
              <a:rPr lang="pt-BR" dirty="0"/>
              <a:t>– </a:t>
            </a:r>
            <a:r>
              <a:rPr lang="es-PY" dirty="0" smtClean="0"/>
              <a:t>Sorprende continuamente a sus clientes con soluciones sobre medida que los competidores no alcanzan igualar. Entrega excepcionalmente rápida, productos que están fuera de la capacidad de servicio de los competidores, como vacunas,  y parabrisas con manipulación especial</a:t>
            </a:r>
            <a:r>
              <a:rPr lang="pt-BR" dirty="0" smtClean="0"/>
              <a:t>.</a:t>
            </a:r>
          </a:p>
          <a:p>
            <a:pPr marL="285750" lvl="0" indent="-285750">
              <a:buFontTx/>
              <a:buChar char="-"/>
            </a:pPr>
            <a:endParaRPr lang="pt-BR" dirty="0"/>
          </a:p>
          <a:p>
            <a:pPr marL="285750" lvl="0" indent="-285750">
              <a:buFontTx/>
              <a:buChar char="-"/>
            </a:pPr>
            <a:r>
              <a:rPr lang="pt-BR" b="1" dirty="0" smtClean="0">
                <a:solidFill>
                  <a:srgbClr val="0070C0"/>
                </a:solidFill>
              </a:rPr>
              <a:t>Home </a:t>
            </a:r>
            <a:r>
              <a:rPr lang="pt-BR" b="1" dirty="0" err="1">
                <a:solidFill>
                  <a:srgbClr val="0070C0"/>
                </a:solidFill>
              </a:rPr>
              <a:t>Depot</a:t>
            </a:r>
            <a:r>
              <a:rPr lang="pt-BR" b="1" dirty="0">
                <a:solidFill>
                  <a:srgbClr val="0070C0"/>
                </a:solidFill>
              </a:rPr>
              <a:t> – </a:t>
            </a:r>
            <a:r>
              <a:rPr lang="es-PY" dirty="0" smtClean="0"/>
              <a:t>Ventas repetidas para una base de clientes leales. Sorprende continuamente a los clientes con un personal  de ventas bien informado, dispuesto e sin prisa, que da buenos consejos de los productos y su aplicación.</a:t>
            </a:r>
          </a:p>
          <a:p>
            <a:pPr lvl="0"/>
            <a:endParaRPr lang="pt-BR" dirty="0"/>
          </a:p>
          <a:p>
            <a:pPr marL="285750" lvl="0" indent="-285750">
              <a:buFontTx/>
              <a:buChar char="-"/>
            </a:pPr>
            <a:r>
              <a:rPr lang="pt-BR" b="1" dirty="0" smtClean="0">
                <a:solidFill>
                  <a:srgbClr val="0070C0"/>
                </a:solidFill>
              </a:rPr>
              <a:t>IBM </a:t>
            </a:r>
            <a:r>
              <a:rPr lang="pt-BR" b="1" dirty="0">
                <a:solidFill>
                  <a:srgbClr val="0070C0"/>
                </a:solidFill>
              </a:rPr>
              <a:t>(anos 60 e 70) </a:t>
            </a:r>
            <a:r>
              <a:rPr lang="pt-BR" dirty="0"/>
              <a:t>– </a:t>
            </a:r>
            <a:r>
              <a:rPr lang="es-PY" dirty="0" smtClean="0"/>
              <a:t>Considerada como empresa soporte, </a:t>
            </a:r>
            <a:r>
              <a:rPr lang="es-PY" dirty="0" err="1" smtClean="0"/>
              <a:t>um</a:t>
            </a:r>
            <a:r>
              <a:rPr lang="es-PY" dirty="0" smtClean="0"/>
              <a:t> amigo. Relacionamiento íntimo con los jefes de PD de los clientes, sabiendo como resolver sus problemas.  IBM los atendía en relación a la  planificación de aplicaciones  y arquitectura de tecnología.  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1862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39552" y="116632"/>
            <a:ext cx="8391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600" b="1" dirty="0" smtClean="0">
                <a:solidFill>
                  <a:srgbClr val="0070C0"/>
                </a:solidFill>
                <a:cs typeface="Tahoma" pitchFamily="34" charset="0"/>
              </a:rPr>
              <a:t>POSICIONAMENTO </a:t>
            </a:r>
          </a:p>
          <a:p>
            <a:pPr algn="l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600" b="1" dirty="0" smtClean="0">
                <a:solidFill>
                  <a:srgbClr val="0070C0"/>
                </a:solidFill>
                <a:cs typeface="Tahoma" pitchFamily="34" charset="0"/>
              </a:rPr>
              <a:t>ESTRATÉGICO</a:t>
            </a:r>
            <a:endParaRPr lang="es-CO" sz="2600" b="1" dirty="0">
              <a:solidFill>
                <a:srgbClr val="0070C0"/>
              </a:solidFill>
              <a:cs typeface="Tahom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2780928"/>
            <a:ext cx="2029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sz="1600" b="1" dirty="0" smtClean="0"/>
              <a:t>Eficiencia</a:t>
            </a:r>
            <a:r>
              <a:rPr lang="pt-BR" sz="1600" b="1" dirty="0" smtClean="0"/>
              <a:t> operacional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43608" y="306896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Y" sz="1400" dirty="0" smtClean="0"/>
              <a:t>Atender grandes escalas de producción a un costo muy bajo;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683568" y="1196752"/>
            <a:ext cx="7800975" cy="1368152"/>
          </a:xfrm>
          <a:prstGeom prst="roundRect">
            <a:avLst>
              <a:gd name="adj" fmla="val 296"/>
            </a:avLst>
          </a:prstGeom>
          <a:noFill/>
          <a:ln w="19050">
            <a:solidFill>
              <a:srgbClr val="E5960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t"/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POSICIONAMENTO 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ESTRATÉGICO DA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EMPRESA</a:t>
            </a: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endParaRPr lang="en-GB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s-PY" sz="2400" b="1" dirty="0" smtClean="0"/>
              <a:t>Eficiencia operacional</a:t>
            </a:r>
          </a:p>
          <a:p>
            <a:endParaRPr lang="en-GB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upo 4"/>
          <p:cNvGrpSpPr/>
          <p:nvPr/>
        </p:nvGrpSpPr>
        <p:grpSpPr>
          <a:xfrm>
            <a:off x="3059832" y="3068960"/>
            <a:ext cx="3558007" cy="3182526"/>
            <a:chOff x="1619672" y="553713"/>
            <a:chExt cx="6620238" cy="5921597"/>
          </a:xfrm>
        </p:grpSpPr>
        <p:sp>
          <p:nvSpPr>
            <p:cNvPr id="10" name="Elipse 9"/>
            <p:cNvSpPr/>
            <p:nvPr/>
          </p:nvSpPr>
          <p:spPr>
            <a:xfrm>
              <a:off x="4396329" y="3393206"/>
              <a:ext cx="288000" cy="288000"/>
            </a:xfrm>
            <a:prstGeom prst="ellipse">
              <a:avLst/>
            </a:prstGeom>
            <a:solidFill>
              <a:srgbClr val="C00000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" name="Grupo 29"/>
            <p:cNvGrpSpPr/>
            <p:nvPr/>
          </p:nvGrpSpPr>
          <p:grpSpPr>
            <a:xfrm>
              <a:off x="1979712" y="553713"/>
              <a:ext cx="3617235" cy="5539583"/>
              <a:chOff x="1695079" y="932514"/>
              <a:chExt cx="3316990" cy="5079775"/>
            </a:xfrm>
          </p:grpSpPr>
          <p:cxnSp>
            <p:nvCxnSpPr>
              <p:cNvPr id="18" name="Conector reto 17"/>
              <p:cNvCxnSpPr/>
              <p:nvPr/>
            </p:nvCxnSpPr>
            <p:spPr>
              <a:xfrm>
                <a:off x="4041371" y="932514"/>
                <a:ext cx="0" cy="2745547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to 18"/>
              <p:cNvCxnSpPr/>
              <p:nvPr/>
            </p:nvCxnSpPr>
            <p:spPr>
              <a:xfrm rot="2700000">
                <a:off x="3067853" y="3266742"/>
                <a:ext cx="0" cy="2745547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/>
              <p:nvPr/>
            </p:nvCxnSpPr>
            <p:spPr>
              <a:xfrm rot="18900000" flipH="1">
                <a:off x="5012069" y="3266742"/>
                <a:ext cx="0" cy="2745547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CaixaDeTexto 11"/>
            <p:cNvSpPr txBox="1"/>
            <p:nvPr/>
          </p:nvSpPr>
          <p:spPr>
            <a:xfrm>
              <a:off x="7380312" y="3428999"/>
              <a:ext cx="859598" cy="572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FF0000"/>
                  </a:solidFill>
                </a:rPr>
                <a:t>Oro</a:t>
              </a:r>
              <a:endParaRPr lang="pt-BR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>
              <a:off x="3932718" y="3005742"/>
              <a:ext cx="1156523" cy="1156523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/>
            <p:cNvSpPr/>
            <p:nvPr/>
          </p:nvSpPr>
          <p:spPr>
            <a:xfrm>
              <a:off x="2776195" y="1849219"/>
              <a:ext cx="3469568" cy="3469568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Elipse 14"/>
            <p:cNvSpPr/>
            <p:nvPr/>
          </p:nvSpPr>
          <p:spPr>
            <a:xfrm>
              <a:off x="1619672" y="692696"/>
              <a:ext cx="5782614" cy="5782614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6232387" y="3428999"/>
              <a:ext cx="1070411" cy="572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rgbClr val="FF0000"/>
                  </a:solidFill>
                </a:rPr>
                <a:t>Plata</a:t>
              </a:r>
              <a:endParaRPr lang="pt-BR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080829" y="3428999"/>
              <a:ext cx="1294466" cy="572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Y" sz="1400" b="1" i="1" dirty="0" smtClean="0">
                  <a:solidFill>
                    <a:srgbClr val="FF0000"/>
                  </a:solidFill>
                </a:rPr>
                <a:t>Bronce</a:t>
              </a:r>
              <a:endParaRPr lang="es-PY" sz="14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CaixaDeTexto 21"/>
          <p:cNvSpPr txBox="1"/>
          <p:nvPr/>
        </p:nvSpPr>
        <p:spPr>
          <a:xfrm>
            <a:off x="755576" y="566124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Y" sz="1600" b="1" dirty="0" smtClean="0"/>
              <a:t>Diferenciación por el </a:t>
            </a:r>
            <a:r>
              <a:rPr lang="es-PY" sz="1600" b="1" dirty="0" err="1" smtClean="0"/>
              <a:t>Produto</a:t>
            </a:r>
            <a:endParaRPr lang="es-PY" sz="16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868144" y="5589240"/>
            <a:ext cx="2836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Intimidade </a:t>
            </a:r>
            <a:r>
              <a:rPr lang="en-US" sz="1600" b="1" dirty="0" smtClean="0"/>
              <a:t>com el  C</a:t>
            </a:r>
            <a:r>
              <a:rPr lang="es-PY" sz="1600" b="1" dirty="0" err="1" smtClean="0"/>
              <a:t>liente</a:t>
            </a:r>
            <a:endParaRPr lang="es-PY" sz="16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1190624" y="6086474"/>
            <a:ext cx="2085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Oferecer produtos e serviços inovadores;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940152" y="5877272"/>
            <a:ext cx="2915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400" dirty="0" smtClean="0"/>
              <a:t>Entender la necesidad del cliente ofreciendo una solución para completar sus necesidades</a:t>
            </a:r>
            <a:r>
              <a:rPr lang="pt-BR" sz="1400" dirty="0" smtClean="0"/>
              <a:t>;</a:t>
            </a:r>
          </a:p>
        </p:txBody>
      </p:sp>
      <p:cxnSp>
        <p:nvCxnSpPr>
          <p:cNvPr id="27" name="Conector reto 26"/>
          <p:cNvCxnSpPr/>
          <p:nvPr/>
        </p:nvCxnSpPr>
        <p:spPr>
          <a:xfrm rot="16200000" flipH="1">
            <a:off x="3821901" y="3821909"/>
            <a:ext cx="2357454" cy="71438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rot="5400000">
            <a:off x="3464915" y="3821705"/>
            <a:ext cx="1928418" cy="285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>
            <a:stCxn id="13" idx="3"/>
            <a:endCxn id="14" idx="5"/>
          </p:cNvCxnSpPr>
          <p:nvPr/>
        </p:nvCxnSpPr>
        <p:spPr>
          <a:xfrm rot="16200000" flipH="1">
            <a:off x="4613747" y="4697570"/>
            <a:ext cx="439513" cy="8790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0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16"/>
          <p:cNvSpPr>
            <a:spLocks noChangeArrowheads="1"/>
          </p:cNvSpPr>
          <p:nvPr/>
        </p:nvSpPr>
        <p:spPr bwMode="auto">
          <a:xfrm>
            <a:off x="7656513" y="3285976"/>
            <a:ext cx="777906" cy="36676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0488" tIns="44450" rIns="90488" bIns="44450">
            <a:spAutoFit/>
          </a:bodyPr>
          <a:lstStyle/>
          <a:p>
            <a:pPr defTabSz="762000" fontAlgn="auto">
              <a:spcAft>
                <a:spcPts val="0"/>
              </a:spcAft>
              <a:defRPr/>
            </a:pPr>
            <a:r>
              <a:rPr lang="pt-BR" b="1" dirty="0">
                <a:solidFill>
                  <a:srgbClr val="17375E"/>
                </a:solidFill>
                <a:latin typeface="+mn-lt"/>
              </a:rPr>
              <a:t>VISÃO</a:t>
            </a:r>
          </a:p>
        </p:txBody>
      </p:sp>
      <p:sp>
        <p:nvSpPr>
          <p:cNvPr id="315394" name="Line 18"/>
          <p:cNvSpPr>
            <a:spLocks noChangeShapeType="1"/>
          </p:cNvSpPr>
          <p:nvPr/>
        </p:nvSpPr>
        <p:spPr bwMode="auto">
          <a:xfrm>
            <a:off x="887413" y="4294038"/>
            <a:ext cx="6337300" cy="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srgbClr val="17375E"/>
              </a:solidFill>
            </a:endParaRPr>
          </a:p>
        </p:txBody>
      </p:sp>
      <p:sp>
        <p:nvSpPr>
          <p:cNvPr id="8201" name="Text Box 19"/>
          <p:cNvSpPr txBox="1">
            <a:spLocks noChangeArrowheads="1"/>
          </p:cNvSpPr>
          <p:nvPr/>
        </p:nvSpPr>
        <p:spPr bwMode="auto">
          <a:xfrm>
            <a:off x="892169" y="4427745"/>
            <a:ext cx="9144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1800" b="0" dirty="0">
                <a:solidFill>
                  <a:srgbClr val="17375E"/>
                </a:solidFill>
                <a:latin typeface="+mn-lt"/>
              </a:rPr>
              <a:t> </a:t>
            </a:r>
            <a:r>
              <a:rPr lang="pt-BR" sz="1800" b="0" dirty="0" smtClean="0">
                <a:solidFill>
                  <a:srgbClr val="17375E"/>
                </a:solidFill>
                <a:latin typeface="+mn-lt"/>
              </a:rPr>
              <a:t>2014</a:t>
            </a:r>
            <a:endParaRPr lang="en-US" sz="1800" b="0" dirty="0">
              <a:solidFill>
                <a:srgbClr val="17375E"/>
              </a:solidFill>
              <a:latin typeface="+mn-lt"/>
            </a:endParaRPr>
          </a:p>
        </p:txBody>
      </p:sp>
      <p:sp>
        <p:nvSpPr>
          <p:cNvPr id="315396" name="AutoShape 20"/>
          <p:cNvSpPr>
            <a:spLocks noChangeArrowheads="1"/>
          </p:cNvSpPr>
          <p:nvPr/>
        </p:nvSpPr>
        <p:spPr bwMode="auto">
          <a:xfrm>
            <a:off x="1224552" y="4003526"/>
            <a:ext cx="228600" cy="273050"/>
          </a:xfrm>
          <a:prstGeom prst="triangle">
            <a:avLst>
              <a:gd name="adj" fmla="val 50000"/>
            </a:avLst>
          </a:prstGeom>
          <a:solidFill>
            <a:srgbClr val="E5960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15398" name="AutoShape 22"/>
          <p:cNvSpPr>
            <a:spLocks noChangeArrowheads="1"/>
          </p:cNvSpPr>
          <p:nvPr/>
        </p:nvSpPr>
        <p:spPr bwMode="auto">
          <a:xfrm>
            <a:off x="2493219" y="4003526"/>
            <a:ext cx="228600" cy="273050"/>
          </a:xfrm>
          <a:prstGeom prst="triangle">
            <a:avLst>
              <a:gd name="adj" fmla="val 50000"/>
            </a:avLst>
          </a:prstGeom>
          <a:solidFill>
            <a:srgbClr val="E5960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15400" name="AutoShape 24"/>
          <p:cNvSpPr>
            <a:spLocks noChangeArrowheads="1"/>
          </p:cNvSpPr>
          <p:nvPr/>
        </p:nvSpPr>
        <p:spPr bwMode="auto">
          <a:xfrm>
            <a:off x="3930229" y="4003526"/>
            <a:ext cx="228600" cy="273050"/>
          </a:xfrm>
          <a:prstGeom prst="triangle">
            <a:avLst>
              <a:gd name="adj" fmla="val 50000"/>
            </a:avLst>
          </a:prstGeom>
          <a:solidFill>
            <a:srgbClr val="E5960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315407" name="AutoShape 36"/>
          <p:cNvSpPr>
            <a:spLocks noChangeArrowheads="1"/>
          </p:cNvSpPr>
          <p:nvPr/>
        </p:nvSpPr>
        <p:spPr bwMode="auto">
          <a:xfrm>
            <a:off x="5376764" y="4003526"/>
            <a:ext cx="228600" cy="273050"/>
          </a:xfrm>
          <a:prstGeom prst="triangle">
            <a:avLst>
              <a:gd name="adj" fmla="val 50000"/>
            </a:avLst>
          </a:prstGeom>
          <a:solidFill>
            <a:srgbClr val="E5960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45" name="Estrela de 7 Pontos 44"/>
          <p:cNvSpPr/>
          <p:nvPr/>
        </p:nvSpPr>
        <p:spPr>
          <a:xfrm>
            <a:off x="7308850" y="3644751"/>
            <a:ext cx="1547813" cy="1368425"/>
          </a:xfrm>
          <a:prstGeom prst="star7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dirty="0"/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59848" y="228750"/>
            <a:ext cx="7416824" cy="41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0" tIns="0" rIns="0" bIns="0" anchor="ctr"/>
          <a:lstStyle>
            <a:defPPr>
              <a:defRPr lang="pt-BR"/>
            </a:defPPr>
            <a:lvl2pPr lvl="1" eaLnBrk="0" fontAlgn="auto" hangingPunct="0">
              <a:spcBef>
                <a:spcPts val="0"/>
              </a:spcBef>
              <a:spcAft>
                <a:spcPts val="0"/>
              </a:spcAft>
              <a:defRPr sz="2600" b="1">
                <a:solidFill>
                  <a:srgbClr val="FF0000"/>
                </a:solidFill>
                <a:latin typeface="+mj-lt"/>
                <a:cs typeface="Tahoma" pitchFamily="34" charset="0"/>
              </a:defRPr>
            </a:lvl2pPr>
          </a:lstStyle>
          <a:p>
            <a:pPr marL="0" lvl="1" eaLnBrk="1" hangingPunct="1"/>
            <a:r>
              <a:rPr lang="es-PY" sz="2400" dirty="0" smtClean="0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LINEA  DE VISÃO Y SUS MARCOS ESTRATEGICOS</a:t>
            </a:r>
            <a:endParaRPr lang="es-PY" sz="2400" dirty="0">
              <a:solidFill>
                <a:srgbClr val="17375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2195736" y="4427745"/>
            <a:ext cx="9144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1800" b="0" dirty="0">
                <a:solidFill>
                  <a:srgbClr val="17375E"/>
                </a:solidFill>
                <a:latin typeface="+mn-lt"/>
              </a:rPr>
              <a:t> </a:t>
            </a:r>
            <a:r>
              <a:rPr lang="pt-BR" sz="1800" b="0" dirty="0" smtClean="0">
                <a:solidFill>
                  <a:srgbClr val="17375E"/>
                </a:solidFill>
                <a:latin typeface="+mn-lt"/>
              </a:rPr>
              <a:t>2015</a:t>
            </a:r>
            <a:endParaRPr lang="en-US" sz="1800" b="0" dirty="0">
              <a:solidFill>
                <a:srgbClr val="17375E"/>
              </a:solidFill>
              <a:latin typeface="+mn-lt"/>
            </a:endParaRP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3635896" y="4437037"/>
            <a:ext cx="9144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1800" b="0" dirty="0">
                <a:solidFill>
                  <a:srgbClr val="17375E"/>
                </a:solidFill>
                <a:latin typeface="+mn-lt"/>
              </a:rPr>
              <a:t> </a:t>
            </a:r>
            <a:r>
              <a:rPr lang="pt-BR" sz="1800" b="0" dirty="0" smtClean="0">
                <a:solidFill>
                  <a:srgbClr val="17375E"/>
                </a:solidFill>
                <a:latin typeface="+mn-lt"/>
              </a:rPr>
              <a:t>2016</a:t>
            </a:r>
            <a:endParaRPr lang="en-US" sz="1800" b="0" dirty="0">
              <a:solidFill>
                <a:srgbClr val="17375E"/>
              </a:solidFill>
              <a:latin typeface="+mn-lt"/>
            </a:endParaRP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>
            <a:off x="5076056" y="4437037"/>
            <a:ext cx="9144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1800" b="0" dirty="0">
                <a:solidFill>
                  <a:srgbClr val="17375E"/>
                </a:solidFill>
                <a:latin typeface="+mn-lt"/>
              </a:rPr>
              <a:t> </a:t>
            </a:r>
            <a:r>
              <a:rPr lang="pt-BR" sz="1800" b="0" dirty="0" smtClean="0">
                <a:solidFill>
                  <a:srgbClr val="17375E"/>
                </a:solidFill>
                <a:latin typeface="+mn-lt"/>
              </a:rPr>
              <a:t>2017</a:t>
            </a:r>
            <a:endParaRPr lang="en-US" sz="1800" b="0" dirty="0">
              <a:solidFill>
                <a:srgbClr val="17375E"/>
              </a:solidFill>
              <a:latin typeface="+mn-lt"/>
            </a:endParaRPr>
          </a:p>
        </p:txBody>
      </p:sp>
      <p:sp>
        <p:nvSpPr>
          <p:cNvPr id="16" name="AutoShape 36"/>
          <p:cNvSpPr>
            <a:spLocks noChangeArrowheads="1"/>
          </p:cNvSpPr>
          <p:nvPr/>
        </p:nvSpPr>
        <p:spPr bwMode="auto">
          <a:xfrm>
            <a:off x="6600900" y="4004989"/>
            <a:ext cx="228600" cy="273050"/>
          </a:xfrm>
          <a:prstGeom prst="triangle">
            <a:avLst>
              <a:gd name="adj" fmla="val 50000"/>
            </a:avLst>
          </a:prstGeom>
          <a:solidFill>
            <a:srgbClr val="E5960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300192" y="4438500"/>
            <a:ext cx="9144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t-BR" sz="1800" b="0" dirty="0">
                <a:solidFill>
                  <a:srgbClr val="17375E"/>
                </a:solidFill>
                <a:latin typeface="+mn-lt"/>
              </a:rPr>
              <a:t> </a:t>
            </a:r>
            <a:r>
              <a:rPr lang="pt-BR" sz="1800" b="0" dirty="0" smtClean="0">
                <a:solidFill>
                  <a:srgbClr val="17375E"/>
                </a:solidFill>
                <a:latin typeface="+mn-lt"/>
              </a:rPr>
              <a:t>2018</a:t>
            </a:r>
            <a:endParaRPr lang="en-US" sz="1800" b="0" dirty="0">
              <a:solidFill>
                <a:srgbClr val="17375E"/>
              </a:solidFill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97911" y="4869235"/>
            <a:ext cx="1152128" cy="1728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2123182" y="4869234"/>
            <a:ext cx="1152128" cy="1728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3491334" y="4842630"/>
            <a:ext cx="1152128" cy="1728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859486" y="4842629"/>
            <a:ext cx="1152128" cy="1728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6228184" y="4842628"/>
            <a:ext cx="1152128" cy="1728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92692" y="914048"/>
            <a:ext cx="79369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1600" dirty="0" smtClean="0">
                <a:solidFill>
                  <a:srgbClr val="17375E"/>
                </a:solidFill>
              </a:rPr>
              <a:t>A Visión de la  empresa, estipulada en la  Ideología Empresarial, es el marco final de la Línea de Visión, que debe ser amplia, detallada, estratégica, temporal e cuantitativa, pudendo contener algunos marcos confidenciales para el mercado:</a:t>
            </a:r>
            <a:endParaRPr lang="es-PY" sz="1600" i="1" dirty="0">
              <a:solidFill>
                <a:srgbClr val="17375E"/>
              </a:solidFill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92692" y="1780219"/>
            <a:ext cx="7936971" cy="19954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defRPr sz="1400" b="1">
                <a:solidFill>
                  <a:schemeClr val="tx1"/>
                </a:solidFill>
                <a:latin typeface="Arial" pitchFamily="34" charset="0"/>
                <a:sym typeface="Animals 2" pitchFamily="2" charset="2"/>
              </a:defRPr>
            </a:lvl9pPr>
          </a:lstStyle>
          <a:p>
            <a:pPr marL="355600" lvl="1" indent="-355600" algn="just" fontAlgn="auto">
              <a:spcBef>
                <a:spcPts val="7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s-PY" sz="16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Os marcos </a:t>
            </a:r>
            <a:r>
              <a:rPr lang="es-PY" sz="1600" dirty="0" err="1" smtClean="0">
                <a:solidFill>
                  <a:srgbClr val="FF0000"/>
                </a:solidFill>
                <a:latin typeface="+mn-lt"/>
                <a:cs typeface="Arial" pitchFamily="34" charset="0"/>
              </a:rPr>
              <a:t>deven</a:t>
            </a:r>
            <a:r>
              <a:rPr lang="es-PY" sz="16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 ser entendidos como eventos futuros muy significativos que, al suceder, cambien la situación de la organización , y hasta el modelo de negocio</a:t>
            </a:r>
            <a:r>
              <a:rPr lang="es-PY" sz="1600" b="0" dirty="0" smtClean="0">
                <a:solidFill>
                  <a:srgbClr val="17375E"/>
                </a:solidFill>
                <a:latin typeface="+mn-lt"/>
                <a:cs typeface="Arial" pitchFamily="34" charset="0"/>
              </a:rPr>
              <a:t>, y siempre en la  dirección y sentido de su visión de futuro o de su objetivo estratégico.</a:t>
            </a:r>
          </a:p>
          <a:p>
            <a:pPr marL="355600" lvl="1" indent="-355600" algn="just" fontAlgn="auto">
              <a:spcBef>
                <a:spcPts val="7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s-PY" sz="1600" b="0" dirty="0" smtClean="0">
                <a:solidFill>
                  <a:srgbClr val="17375E"/>
                </a:solidFill>
                <a:latin typeface="+mn-lt"/>
                <a:cs typeface="Arial" pitchFamily="34" charset="0"/>
              </a:rPr>
              <a:t>Los marcos, como propósitos estratégicos de mas largo plazo, son as referencias para los objetivos estratégicos de la organización en cualquier época de su horizonte de planificación. </a:t>
            </a:r>
          </a:p>
          <a:p>
            <a:pPr marL="355600" lvl="1" indent="-355600" algn="just" fontAlgn="auto">
              <a:spcBef>
                <a:spcPts val="7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s-PY" sz="1600" b="0" dirty="0" err="1" smtClean="0">
                <a:solidFill>
                  <a:srgbClr val="17375E"/>
                </a:solidFill>
                <a:latin typeface="+mn-lt"/>
                <a:cs typeface="Arial" pitchFamily="34" charset="0"/>
              </a:rPr>
              <a:t>Contributen</a:t>
            </a:r>
            <a:r>
              <a:rPr lang="es-PY" sz="1600" b="0" dirty="0" smtClean="0">
                <a:solidFill>
                  <a:srgbClr val="17375E"/>
                </a:solidFill>
                <a:latin typeface="+mn-lt"/>
                <a:cs typeface="Arial" pitchFamily="34" charset="0"/>
              </a:rPr>
              <a:t> para comunicar el significado de la visión de futuro</a:t>
            </a:r>
            <a:r>
              <a:rPr lang="pt-BR" sz="1600" b="0" dirty="0" smtClean="0">
                <a:solidFill>
                  <a:srgbClr val="17375E"/>
                </a:solidFill>
                <a:latin typeface="+mn-lt"/>
                <a:cs typeface="Arial" pitchFamily="34" charset="0"/>
              </a:rPr>
              <a:t>. </a:t>
            </a:r>
            <a:endParaRPr lang="en-US" sz="1600" b="0" dirty="0">
              <a:solidFill>
                <a:srgbClr val="17375E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6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Text Box 2"/>
          <p:cNvSpPr txBox="1">
            <a:spLocks noChangeArrowheads="1"/>
          </p:cNvSpPr>
          <p:nvPr/>
        </p:nvSpPr>
        <p:spPr bwMode="auto">
          <a:xfrm>
            <a:off x="784225" y="902229"/>
            <a:ext cx="7935913" cy="452431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PY" sz="2400" b="1" dirty="0" smtClean="0">
                <a:solidFill>
                  <a:srgbClr val="17375E"/>
                </a:solidFill>
              </a:rPr>
              <a:t>Representa visualmente </a:t>
            </a:r>
            <a:r>
              <a:rPr lang="es-PY" sz="2400" dirty="0" smtClean="0">
                <a:solidFill>
                  <a:srgbClr val="17375E"/>
                </a:solidFill>
              </a:rPr>
              <a:t>proposiciones abstractas donde los líderes dejan explícitas las relaciones de </a:t>
            </a:r>
            <a:r>
              <a:rPr lang="es-PY" sz="2400" b="1" dirty="0" smtClean="0">
                <a:solidFill>
                  <a:srgbClr val="17375E"/>
                </a:solidFill>
              </a:rPr>
              <a:t>causa-efecto</a:t>
            </a:r>
            <a:r>
              <a:rPr lang="es-PY" sz="2400" dirty="0" smtClean="0">
                <a:solidFill>
                  <a:srgbClr val="17375E"/>
                </a:solidFill>
              </a:rPr>
              <a:t> entre los objetivos estratégicos</a:t>
            </a:r>
            <a:r>
              <a:rPr lang="pt-BR" sz="2400" dirty="0" smtClean="0">
                <a:solidFill>
                  <a:srgbClr val="17375E"/>
                </a:solidFill>
              </a:rPr>
              <a:t>.</a:t>
            </a:r>
            <a:endParaRPr lang="pt-BR" sz="2400" dirty="0">
              <a:solidFill>
                <a:srgbClr val="17375E"/>
              </a:solidFill>
            </a:endParaRPr>
          </a:p>
          <a:p>
            <a:pPr algn="just"/>
            <a:endParaRPr lang="pt-BR" sz="2400" dirty="0">
              <a:solidFill>
                <a:srgbClr val="17375E"/>
              </a:solidFill>
            </a:endParaRPr>
          </a:p>
          <a:p>
            <a:pPr algn="just"/>
            <a:r>
              <a:rPr lang="es-PY" sz="2400" dirty="0" smtClean="0">
                <a:solidFill>
                  <a:srgbClr val="17375E"/>
                </a:solidFill>
              </a:rPr>
              <a:t>El mapa estratégico es una </a:t>
            </a:r>
            <a:r>
              <a:rPr lang="es-PY" sz="2400" b="1" dirty="0" smtClean="0">
                <a:solidFill>
                  <a:srgbClr val="17375E"/>
                </a:solidFill>
              </a:rPr>
              <a:t>arquitectura</a:t>
            </a:r>
            <a:r>
              <a:rPr lang="es-PY" sz="2400" dirty="0" smtClean="0">
                <a:solidFill>
                  <a:srgbClr val="17375E"/>
                </a:solidFill>
              </a:rPr>
              <a:t> para la descripción de la estrategia</a:t>
            </a:r>
            <a:r>
              <a:rPr lang="pt-BR" sz="2400" dirty="0" smtClean="0">
                <a:solidFill>
                  <a:srgbClr val="17375E"/>
                </a:solidFill>
              </a:rPr>
              <a:t>.</a:t>
            </a:r>
            <a:endParaRPr lang="pt-BR" sz="2400" dirty="0">
              <a:solidFill>
                <a:srgbClr val="17375E"/>
              </a:solidFill>
            </a:endParaRPr>
          </a:p>
          <a:p>
            <a:pPr algn="just"/>
            <a:endParaRPr lang="pt-BR" sz="2400" dirty="0">
              <a:solidFill>
                <a:srgbClr val="17375E"/>
              </a:solidFill>
            </a:endParaRPr>
          </a:p>
          <a:p>
            <a:pPr algn="just"/>
            <a:r>
              <a:rPr lang="es-PY" sz="2400" dirty="0" smtClean="0">
                <a:solidFill>
                  <a:srgbClr val="17375E"/>
                </a:solidFill>
              </a:rPr>
              <a:t>El mapa estratégico ayuda a la </a:t>
            </a:r>
            <a:r>
              <a:rPr lang="es-PY" sz="2400" b="1" dirty="0" smtClean="0">
                <a:solidFill>
                  <a:srgbClr val="FF0000"/>
                </a:solidFill>
              </a:rPr>
              <a:t>organización a ver su estrategia de manera cohesiva, integrada y sistemática</a:t>
            </a:r>
            <a:r>
              <a:rPr lang="es-PY" sz="2400" dirty="0" smtClean="0">
                <a:solidFill>
                  <a:srgbClr val="FF0000"/>
                </a:solidFill>
              </a:rPr>
              <a:t>.</a:t>
            </a:r>
          </a:p>
          <a:p>
            <a:pPr lvl="1" algn="just"/>
            <a:endParaRPr lang="es-PY" sz="2400" dirty="0" smtClean="0">
              <a:solidFill>
                <a:srgbClr val="17375E"/>
              </a:solidFill>
            </a:endParaRPr>
          </a:p>
          <a:p>
            <a:pPr algn="just"/>
            <a:r>
              <a:rPr lang="es-PY" sz="2400" dirty="0" smtClean="0">
                <a:solidFill>
                  <a:srgbClr val="17375E"/>
                </a:solidFill>
              </a:rPr>
              <a:t>El mapa estratégico proporciona un medio </a:t>
            </a:r>
            <a:r>
              <a:rPr lang="es-PY" sz="2400" b="1" dirty="0" smtClean="0">
                <a:solidFill>
                  <a:srgbClr val="17375E"/>
                </a:solidFill>
              </a:rPr>
              <a:t>lógico e claro </a:t>
            </a:r>
            <a:r>
              <a:rPr lang="es-PY" sz="2400" dirty="0" smtClean="0">
                <a:solidFill>
                  <a:srgbClr val="17375E"/>
                </a:solidFill>
              </a:rPr>
              <a:t>para describir la estrategia.</a:t>
            </a:r>
            <a:endParaRPr lang="es-PY" sz="2400" dirty="0">
              <a:solidFill>
                <a:srgbClr val="17375E"/>
              </a:solidFill>
            </a:endParaRPr>
          </a:p>
        </p:txBody>
      </p:sp>
      <p:sp>
        <p:nvSpPr>
          <p:cNvPr id="382979" name="Text Box 2"/>
          <p:cNvSpPr txBox="1">
            <a:spLocks noChangeArrowheads="1"/>
          </p:cNvSpPr>
          <p:nvPr/>
        </p:nvSpPr>
        <p:spPr bwMode="auto">
          <a:xfrm>
            <a:off x="668065" y="59269"/>
            <a:ext cx="7632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lvl="1" indent="-471488"/>
            <a:r>
              <a:rPr lang="pt-BR" sz="2400" b="1" dirty="0" smtClean="0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MAPA ESTRATÉGICO: CONCEPTOS </a:t>
            </a:r>
            <a:r>
              <a:rPr lang="pt-BR" sz="2400" b="1" dirty="0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pt-BR" sz="2400" b="1" dirty="0" smtClean="0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OBJETIVOS</a:t>
            </a:r>
            <a:endParaRPr lang="pt-BR" sz="2400" b="1" dirty="0">
              <a:solidFill>
                <a:srgbClr val="17375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0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520699" y="5654053"/>
            <a:ext cx="8615363" cy="0"/>
          </a:xfrm>
          <a:prstGeom prst="line">
            <a:avLst/>
          </a:prstGeom>
          <a:noFill/>
          <a:ln w="19050">
            <a:solidFill>
              <a:srgbClr val="866244"/>
            </a:solidFill>
            <a:prstDash val="lgDash"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pt-BR" sz="1100">
              <a:latin typeface="+mn-lt"/>
              <a:ea typeface="+mn-ea"/>
            </a:endParaRPr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520699" y="4029024"/>
            <a:ext cx="8647114" cy="0"/>
          </a:xfrm>
          <a:prstGeom prst="line">
            <a:avLst/>
          </a:prstGeom>
          <a:noFill/>
          <a:ln w="19050">
            <a:solidFill>
              <a:srgbClr val="866244"/>
            </a:solidFill>
            <a:prstDash val="lgDash"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pt-BR" sz="1100">
              <a:latin typeface="+mn-lt"/>
              <a:ea typeface="+mn-ea"/>
            </a:endParaRPr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520699" y="1719212"/>
            <a:ext cx="8640764" cy="0"/>
          </a:xfrm>
          <a:prstGeom prst="line">
            <a:avLst/>
          </a:prstGeom>
          <a:noFill/>
          <a:ln w="19050">
            <a:solidFill>
              <a:srgbClr val="866244"/>
            </a:solidFill>
            <a:prstDash val="lgDash"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pt-BR" sz="1100">
              <a:latin typeface="+mn-lt"/>
              <a:ea typeface="+mn-ea"/>
            </a:endParaRPr>
          </a:p>
        </p:txBody>
      </p:sp>
      <p:sp>
        <p:nvSpPr>
          <p:cNvPr id="28697" name="Text Box 57"/>
          <p:cNvSpPr txBox="1">
            <a:spLocks noChangeArrowheads="1"/>
          </p:cNvSpPr>
          <p:nvPr/>
        </p:nvSpPr>
        <p:spPr bwMode="auto">
          <a:xfrm>
            <a:off x="520698" y="12539"/>
            <a:ext cx="8615363" cy="56146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lvl1pPr marL="622300" indent="-6223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algn="ctr" eaLnBrk="1" hangingPunct="1"/>
            <a:r>
              <a:rPr lang="en-GB" sz="1200" b="1" dirty="0" smtClean="0">
                <a:solidFill>
                  <a:schemeClr val="lt1"/>
                </a:solidFill>
                <a:latin typeface="+mn-lt"/>
                <a:ea typeface="+mn-ea"/>
              </a:rPr>
              <a:t>MISSÃO: XXX </a:t>
            </a:r>
            <a:endParaRPr lang="pt-BR" sz="1200" b="1" dirty="0" smtClean="0">
              <a:solidFill>
                <a:schemeClr val="lt1"/>
              </a:solidFill>
              <a:latin typeface="+mn-lt"/>
              <a:ea typeface="+mn-ea"/>
            </a:endParaRPr>
          </a:p>
          <a:p>
            <a:pPr marL="0" algn="ctr" eaLnBrk="1" hangingPunct="1"/>
            <a:r>
              <a:rPr lang="pt-BR" sz="1200" b="1" dirty="0" smtClean="0">
                <a:solidFill>
                  <a:schemeClr val="lt1"/>
                </a:solidFill>
                <a:latin typeface="+mn-lt"/>
                <a:ea typeface="+mn-ea"/>
              </a:rPr>
              <a:t>VISÃO:XXXX</a:t>
            </a:r>
            <a:endParaRPr lang="en-GB" sz="1200" b="1" dirty="0" smtClean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61988" y="586420"/>
            <a:ext cx="7960128" cy="6340657"/>
            <a:chOff x="649288" y="675320"/>
            <a:chExt cx="7960128" cy="6340657"/>
          </a:xfrm>
        </p:grpSpPr>
        <p:sp>
          <p:nvSpPr>
            <p:cNvPr id="7178" name="AutoShape 10"/>
            <p:cNvSpPr>
              <a:spLocks noChangeArrowheads="1"/>
            </p:cNvSpPr>
            <p:nvPr/>
          </p:nvSpPr>
          <p:spPr bwMode="auto">
            <a:xfrm>
              <a:off x="649288" y="5401129"/>
              <a:ext cx="7781925" cy="380484"/>
            </a:xfrm>
            <a:prstGeom prst="triangle">
              <a:avLst>
                <a:gd name="adj" fmla="val 50000"/>
              </a:avLst>
            </a:prstGeom>
            <a:solidFill>
              <a:srgbClr val="00214D"/>
            </a:solidFill>
            <a:ln w="12700"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pt-BR" sz="1100">
                <a:latin typeface="+mn-lt"/>
                <a:ea typeface="+mn-ea"/>
              </a:endParaRPr>
            </a:p>
          </p:txBody>
        </p:sp>
        <p:sp>
          <p:nvSpPr>
            <p:cNvPr id="7181" name="Text Box 15"/>
            <p:cNvSpPr txBox="1">
              <a:spLocks noChangeArrowheads="1"/>
            </p:cNvSpPr>
            <p:nvPr/>
          </p:nvSpPr>
          <p:spPr bwMode="auto">
            <a:xfrm rot="16200000">
              <a:off x="351249" y="6079383"/>
              <a:ext cx="1273024" cy="600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pt-PT" sz="1100" dirty="0" smtClean="0"/>
                <a:t>Prespectiva de </a:t>
              </a:r>
              <a:r>
                <a:rPr lang="es-AR" sz="1100" dirty="0" smtClean="0"/>
                <a:t>aprendizaje</a:t>
              </a:r>
              <a:r>
                <a:rPr lang="pt-PT" sz="1100" dirty="0" smtClean="0"/>
                <a:t> y crecimento</a:t>
              </a:r>
              <a:r>
                <a:rPr lang="pt-PT" sz="1100" dirty="0" smtClean="0">
                  <a:latin typeface="+mn-lt"/>
                  <a:ea typeface="+mn-ea"/>
                </a:rPr>
                <a:t> </a:t>
              </a:r>
              <a:endParaRPr lang="pt-PT" sz="1100" dirty="0">
                <a:latin typeface="+mn-lt"/>
                <a:ea typeface="+mn-ea"/>
              </a:endParaRPr>
            </a:p>
          </p:txBody>
        </p:sp>
        <p:sp>
          <p:nvSpPr>
            <p:cNvPr id="7196" name="AutoShape 698"/>
            <p:cNvSpPr>
              <a:spLocks noChangeArrowheads="1"/>
            </p:cNvSpPr>
            <p:nvPr/>
          </p:nvSpPr>
          <p:spPr bwMode="auto">
            <a:xfrm>
              <a:off x="1339388" y="861467"/>
              <a:ext cx="7091825" cy="695325"/>
            </a:xfrm>
            <a:prstGeom prst="roundRect">
              <a:avLst>
                <a:gd name="adj" fmla="val 16667"/>
              </a:avLst>
            </a:prstGeom>
            <a:noFill/>
            <a:ln w="1905" algn="ctr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pt-BR" sz="1100" dirty="0">
                <a:latin typeface="+mn-lt"/>
                <a:ea typeface="+mn-ea"/>
              </a:endParaRPr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1339388" y="826456"/>
              <a:ext cx="7220843" cy="5761284"/>
              <a:chOff x="856357" y="908720"/>
              <a:chExt cx="7220843" cy="5761284"/>
            </a:xfrm>
            <a:solidFill>
              <a:schemeClr val="bg1">
                <a:lumMod val="50000"/>
              </a:schemeClr>
            </a:solidFill>
          </p:grpSpPr>
          <p:sp>
            <p:nvSpPr>
              <p:cNvPr id="7188" name="AutoShape 36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6483350" y="908720"/>
                <a:ext cx="1593850" cy="446087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s-PY" sz="1200" dirty="0" err="1" smtClean="0"/>
                  <a:t>Estratégia</a:t>
                </a:r>
                <a:r>
                  <a:rPr lang="es-PY" sz="1200" dirty="0" smtClean="0"/>
                  <a:t> de </a:t>
                </a:r>
                <a:r>
                  <a:rPr lang="es-PY" sz="1200" dirty="0" err="1" smtClean="0"/>
                  <a:t>produtividad</a:t>
                </a:r>
                <a:endParaRPr lang="es-PY" sz="12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7190" name="AutoShape 42"/>
              <p:cNvSpPr>
                <a:spLocks noChangeArrowheads="1"/>
              </p:cNvSpPr>
              <p:nvPr/>
            </p:nvSpPr>
            <p:spPr bwMode="auto">
              <a:xfrm>
                <a:off x="2910949" y="5949279"/>
                <a:ext cx="1703387" cy="720725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s-PY" sz="1200" dirty="0" smtClean="0"/>
                  <a:t>Capital de información</a:t>
                </a:r>
                <a:endParaRPr lang="es-PY" sz="12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8695" name="AutoShape 52"/>
              <p:cNvSpPr>
                <a:spLocks noChangeArrowheads="1"/>
              </p:cNvSpPr>
              <p:nvPr/>
            </p:nvSpPr>
            <p:spPr bwMode="auto">
              <a:xfrm>
                <a:off x="856357" y="5949279"/>
                <a:ext cx="1715368" cy="719138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200" dirty="0" smtClean="0"/>
                  <a:t>Capital Humano</a:t>
                </a:r>
                <a:endParaRPr lang="pt-BR" sz="12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7211" name="AutoShape 47"/>
              <p:cNvSpPr>
                <a:spLocks noChangeArrowheads="1"/>
              </p:cNvSpPr>
              <p:nvPr/>
            </p:nvSpPr>
            <p:spPr bwMode="auto">
              <a:xfrm>
                <a:off x="4953560" y="5949279"/>
                <a:ext cx="1703387" cy="720725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200" dirty="0" smtClean="0"/>
                  <a:t>Capital  </a:t>
                </a:r>
                <a:r>
                  <a:rPr lang="pt-BR" sz="1200" dirty="0" smtClean="0"/>
                  <a:t>organizacional</a:t>
                </a:r>
                <a:endParaRPr lang="pt-BR" sz="1200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2" name="Grupo 1"/>
            <p:cNvGrpSpPr/>
            <p:nvPr/>
          </p:nvGrpSpPr>
          <p:grpSpPr>
            <a:xfrm>
              <a:off x="895594" y="675320"/>
              <a:ext cx="7713822" cy="5236118"/>
              <a:chOff x="215764" y="620688"/>
              <a:chExt cx="7713822" cy="5236118"/>
            </a:xfrm>
          </p:grpSpPr>
          <p:sp>
            <p:nvSpPr>
              <p:cNvPr id="7179" name="Text Box 13"/>
              <p:cNvSpPr txBox="1">
                <a:spLocks noChangeArrowheads="1"/>
              </p:cNvSpPr>
              <p:nvPr/>
            </p:nvSpPr>
            <p:spPr bwMode="auto">
              <a:xfrm rot="-5400000">
                <a:off x="-175555" y="1012007"/>
                <a:ext cx="1214437" cy="43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pt-PT" sz="1100" dirty="0">
                    <a:latin typeface="+mn-lt"/>
                    <a:ea typeface="+mn-ea"/>
                  </a:rPr>
                  <a:t>Econômico-financeira</a:t>
                </a:r>
              </a:p>
            </p:txBody>
          </p:sp>
          <p:sp>
            <p:nvSpPr>
              <p:cNvPr id="7180" name="Text Box 14"/>
              <p:cNvSpPr txBox="1">
                <a:spLocks noChangeArrowheads="1"/>
              </p:cNvSpPr>
              <p:nvPr/>
            </p:nvSpPr>
            <p:spPr bwMode="auto">
              <a:xfrm rot="16200000">
                <a:off x="-507585" y="4688068"/>
                <a:ext cx="1906588" cy="4308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pt-PT" sz="1100" dirty="0" smtClean="0"/>
                  <a:t>Prespectiva de processos internos</a:t>
                </a:r>
                <a:endParaRPr lang="pt-PT" sz="1100" dirty="0">
                  <a:latin typeface="+mn-lt"/>
                  <a:ea typeface="+mn-ea"/>
                </a:endParaRPr>
              </a:p>
            </p:txBody>
          </p:sp>
          <p:sp>
            <p:nvSpPr>
              <p:cNvPr id="7182" name="AutoShape 16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25538" y="908720"/>
                <a:ext cx="1593850" cy="446087"/>
              </a:xfrm>
              <a:prstGeom prst="roundRect">
                <a:avLst>
                  <a:gd name="adj" fmla="val 1666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s-PY" sz="1200" dirty="0" smtClean="0"/>
                  <a:t>Estrategia de crecimiento</a:t>
                </a:r>
                <a:endParaRPr lang="es-PY" sz="12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7183" name="Text Box 18"/>
              <p:cNvSpPr txBox="1">
                <a:spLocks noChangeArrowheads="1"/>
              </p:cNvSpPr>
              <p:nvPr/>
            </p:nvSpPr>
            <p:spPr bwMode="auto">
              <a:xfrm rot="16200000">
                <a:off x="-405357" y="2817849"/>
                <a:ext cx="1558980" cy="2616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pt-PT" sz="1100" dirty="0" smtClean="0"/>
                  <a:t>Perspectiva de clientes</a:t>
                </a:r>
                <a:endParaRPr lang="pt-PT" sz="1100" dirty="0">
                  <a:latin typeface="+mn-lt"/>
                  <a:ea typeface="+mn-ea"/>
                </a:endParaRPr>
              </a:p>
            </p:txBody>
          </p:sp>
          <p:sp>
            <p:nvSpPr>
              <p:cNvPr id="7184" name="Rectangle 23"/>
              <p:cNvSpPr>
                <a:spLocks noChangeArrowheads="1"/>
              </p:cNvSpPr>
              <p:nvPr/>
            </p:nvSpPr>
            <p:spPr bwMode="auto">
              <a:xfrm>
                <a:off x="608013" y="4220641"/>
                <a:ext cx="1712913" cy="144463"/>
              </a:xfrm>
              <a:prstGeom prst="rect">
                <a:avLst/>
              </a:prstGeom>
              <a:noFill/>
              <a:ln w="9525" algn="ctr">
                <a:noFill/>
                <a:prstDash val="dash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pt-PT" sz="1100" b="1" dirty="0">
                  <a:latin typeface="+mn-lt"/>
                  <a:ea typeface="+mn-ea"/>
                </a:endParaRPr>
              </a:p>
            </p:txBody>
          </p:sp>
          <p:cxnSp>
            <p:nvCxnSpPr>
              <p:cNvPr id="7197" name="AutoShape 20"/>
              <p:cNvCxnSpPr>
                <a:cxnSpLocks noChangeShapeType="1"/>
                <a:endCxn id="7182" idx="2"/>
              </p:cNvCxnSpPr>
              <p:nvPr/>
            </p:nvCxnSpPr>
            <p:spPr bwMode="auto">
              <a:xfrm rot="16200000" flipV="1">
                <a:off x="2551064" y="726206"/>
                <a:ext cx="602530" cy="1859731"/>
              </a:xfrm>
              <a:prstGeom prst="bentConnector3">
                <a:avLst>
                  <a:gd name="adj1" fmla="val 50000"/>
                </a:avLst>
              </a:prstGeom>
              <a:noFill/>
              <a:ln w="22225">
                <a:solidFill>
                  <a:srgbClr val="0070C0"/>
                </a:solidFill>
                <a:miter lim="800000"/>
                <a:headEnd/>
                <a:tailEnd type="arrow" w="sm" len="sm"/>
              </a:ln>
            </p:spPr>
          </p:cxnSp>
          <p:sp>
            <p:nvSpPr>
              <p:cNvPr id="7204" name="AutoShape 34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785786" y="4443388"/>
                <a:ext cx="1357322" cy="785812"/>
              </a:xfrm>
              <a:prstGeom prst="roundRect">
                <a:avLst>
                  <a:gd name="adj" fmla="val 16667"/>
                </a:avLst>
              </a:prstGeom>
              <a:solidFill>
                <a:srgbClr val="00214D"/>
              </a:solidFill>
              <a:ln w="19050"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s-PY" sz="1200" dirty="0" smtClean="0">
                    <a:solidFill>
                      <a:schemeClr val="lt1"/>
                    </a:solidFill>
                  </a:rPr>
                  <a:t>Procesos de Gerenciamiento de Clientes</a:t>
                </a:r>
                <a:endParaRPr lang="es-PY" sz="12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7205" name="AutoShape 34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4214811" y="4443388"/>
                <a:ext cx="1500198" cy="771562"/>
              </a:xfrm>
              <a:prstGeom prst="roundRect">
                <a:avLst>
                  <a:gd name="adj" fmla="val 16667"/>
                </a:avLst>
              </a:prstGeom>
              <a:solidFill>
                <a:srgbClr val="00214D"/>
              </a:solidFill>
              <a:ln w="19050"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s-PY" sz="1200" dirty="0" smtClean="0">
                    <a:solidFill>
                      <a:schemeClr val="lt1"/>
                    </a:solidFill>
                  </a:rPr>
                  <a:t>Procesos regulatorios </a:t>
                </a:r>
                <a:r>
                  <a:rPr lang="es-PY" sz="1200" dirty="0" smtClean="0"/>
                  <a:t>y sociales</a:t>
                </a:r>
                <a:endParaRPr lang="es-PY" sz="12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7207" name="Rectangle 30"/>
              <p:cNvSpPr>
                <a:spLocks noChangeArrowheads="1"/>
              </p:cNvSpPr>
              <p:nvPr/>
            </p:nvSpPr>
            <p:spPr bwMode="auto">
              <a:xfrm>
                <a:off x="2594472" y="3068961"/>
                <a:ext cx="1532731" cy="216024"/>
              </a:xfrm>
              <a:prstGeom prst="rect">
                <a:avLst/>
              </a:prstGeom>
              <a:noFill/>
              <a:ln w="9525" algn="ctr">
                <a:noFill/>
                <a:prstDash val="dash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pt-PT" sz="1100" b="1" dirty="0">
                  <a:latin typeface="+mn-lt"/>
                  <a:ea typeface="+mn-ea"/>
                </a:endParaRPr>
              </a:p>
            </p:txBody>
          </p:sp>
          <p:sp>
            <p:nvSpPr>
              <p:cNvPr id="28713" name="AutoShape 34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2357423" y="4443388"/>
                <a:ext cx="1357321" cy="785812"/>
              </a:xfrm>
              <a:prstGeom prst="roundRect">
                <a:avLst>
                  <a:gd name="adj" fmla="val 16667"/>
                </a:avLst>
              </a:prstGeom>
              <a:solidFill>
                <a:srgbClr val="00214D"/>
              </a:solidFill>
              <a:ln w="19050"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Y" sz="1200" dirty="0" smtClean="0">
                    <a:solidFill>
                      <a:schemeClr val="lt1"/>
                    </a:solidFill>
                  </a:rPr>
                  <a:t>Procesos de Gerenciamiento de innovación </a:t>
                </a:r>
                <a:endParaRPr lang="es-PY" sz="12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8698" name="AutoShape 61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357422" y="2206574"/>
                <a:ext cx="1928826" cy="465138"/>
              </a:xfrm>
              <a:prstGeom prst="roundRect">
                <a:avLst>
                  <a:gd name="adj" fmla="val 16667"/>
                </a:avLst>
              </a:prstGeom>
              <a:solidFill>
                <a:srgbClr val="866244"/>
              </a:solidFill>
              <a:ln w="19050">
                <a:noFill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Y" sz="1200" dirty="0" smtClean="0"/>
                  <a:t>Focos estratégicos  de crecimiento</a:t>
                </a:r>
                <a:endParaRPr lang="es-PY" sz="12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7214" name="AutoShape 10"/>
              <p:cNvSpPr>
                <a:spLocks noChangeArrowheads="1"/>
              </p:cNvSpPr>
              <p:nvPr/>
            </p:nvSpPr>
            <p:spPr bwMode="auto">
              <a:xfrm>
                <a:off x="1214438" y="3933056"/>
                <a:ext cx="4000500" cy="150812"/>
              </a:xfrm>
              <a:prstGeom prst="triangle">
                <a:avLst>
                  <a:gd name="adj" fmla="val 50000"/>
                </a:avLst>
              </a:prstGeom>
              <a:solidFill>
                <a:schemeClr val="tx2">
                  <a:lumMod val="50000"/>
                </a:schemeClr>
              </a:solidFill>
              <a:ln w="19050"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pt-BR" sz="12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28720" name="AutoShape 34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6357950" y="4443388"/>
                <a:ext cx="1571636" cy="771562"/>
              </a:xfrm>
              <a:prstGeom prst="roundRect">
                <a:avLst>
                  <a:gd name="adj" fmla="val 16667"/>
                </a:avLst>
              </a:prstGeom>
              <a:solidFill>
                <a:srgbClr val="00214D"/>
              </a:solidFill>
              <a:ln w="19050"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Y" sz="1200" dirty="0" smtClean="0">
                    <a:solidFill>
                      <a:schemeClr val="lt1"/>
                    </a:solidFill>
                  </a:rPr>
                  <a:t>Procesos</a:t>
                </a:r>
                <a:r>
                  <a:rPr lang="pt-BR" sz="1200" dirty="0" smtClean="0">
                    <a:solidFill>
                      <a:schemeClr val="lt1"/>
                    </a:solidFill>
                  </a:rPr>
                  <a:t> de </a:t>
                </a:r>
                <a:r>
                  <a:rPr lang="pt-BR" sz="1200" dirty="0" smtClean="0"/>
                  <a:t>Gerenciamento</a:t>
                </a:r>
                <a:r>
                  <a:rPr lang="pt-BR" sz="1200" dirty="0" smtClean="0">
                    <a:solidFill>
                      <a:schemeClr val="lt1"/>
                    </a:solidFill>
                  </a:rPr>
                  <a:t> operacional</a:t>
                </a:r>
                <a:endParaRPr lang="pt-BR" sz="1200" dirty="0">
                  <a:solidFill>
                    <a:schemeClr val="lt1"/>
                  </a:solidFill>
                </a:endParaRPr>
              </a:p>
            </p:txBody>
          </p:sp>
          <p:pic>
            <p:nvPicPr>
              <p:cNvPr id="58" name="Imagem 57" descr="1347912097_stock_mail-filters-apply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106414" y="988369"/>
                <a:ext cx="302272" cy="302272"/>
              </a:xfrm>
              <a:prstGeom prst="rect">
                <a:avLst/>
              </a:prstGeom>
            </p:spPr>
          </p:pic>
          <p:pic>
            <p:nvPicPr>
              <p:cNvPr id="59" name="Imagem 58" descr="1347912097_stock_mail-filters-apply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H="1">
                <a:off x="5781720" y="988369"/>
                <a:ext cx="302272" cy="302272"/>
              </a:xfrm>
              <a:prstGeom prst="rect">
                <a:avLst/>
              </a:prstGeom>
            </p:spPr>
          </p:pic>
          <p:pic>
            <p:nvPicPr>
              <p:cNvPr id="61" name="Imagem 60" descr="1347912097_stock_mail-filters-apply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5400000" flipH="1">
                <a:off x="4285133" y="620688"/>
                <a:ext cx="302272" cy="302272"/>
              </a:xfrm>
              <a:prstGeom prst="rect">
                <a:avLst/>
              </a:prstGeom>
            </p:spPr>
          </p:pic>
          <p:pic>
            <p:nvPicPr>
              <p:cNvPr id="64" name="Imagem 63" descr="1347912097_stock_mail-filters-apply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5400000" flipH="1">
                <a:off x="3209701" y="2780928"/>
                <a:ext cx="302272" cy="302272"/>
              </a:xfrm>
              <a:prstGeom prst="rect">
                <a:avLst/>
              </a:prstGeom>
            </p:spPr>
          </p:pic>
          <p:sp>
            <p:nvSpPr>
              <p:cNvPr id="68" name="AutoShape 61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2352725" y="3334494"/>
                <a:ext cx="2016224" cy="465138"/>
              </a:xfrm>
              <a:prstGeom prst="roundRect">
                <a:avLst>
                  <a:gd name="adj" fmla="val 16667"/>
                </a:avLst>
              </a:prstGeom>
              <a:solidFill>
                <a:srgbClr val="866244"/>
              </a:solidFill>
              <a:ln w="19050">
                <a:noFill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s-PY" sz="1200" dirty="0" smtClean="0"/>
                  <a:t>Propuesta de Valor</a:t>
                </a:r>
                <a:endParaRPr lang="es-PY" sz="1200" dirty="0"/>
              </a:p>
            </p:txBody>
          </p:sp>
          <p:cxnSp>
            <p:nvCxnSpPr>
              <p:cNvPr id="63" name="Conector de seta reta 62"/>
              <p:cNvCxnSpPr>
                <a:stCxn id="7204" idx="3"/>
                <a:endCxn id="28713" idx="1"/>
              </p:cNvCxnSpPr>
              <p:nvPr/>
            </p:nvCxnSpPr>
            <p:spPr>
              <a:xfrm>
                <a:off x="2143108" y="4836294"/>
                <a:ext cx="214315" cy="1588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ector de seta reta 71"/>
              <p:cNvCxnSpPr>
                <a:stCxn id="7184" idx="2"/>
              </p:cNvCxnSpPr>
              <p:nvPr/>
            </p:nvCxnSpPr>
            <p:spPr>
              <a:xfrm rot="5400000" flipH="1" flipV="1">
                <a:off x="-20791" y="2843353"/>
                <a:ext cx="3007012" cy="3649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ector de seta reta 75"/>
              <p:cNvCxnSpPr/>
              <p:nvPr/>
            </p:nvCxnSpPr>
            <p:spPr>
              <a:xfrm rot="5400000" flipH="1" flipV="1">
                <a:off x="5894397" y="2893215"/>
                <a:ext cx="2928164" cy="79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Retângulo de cantos arredondados 4"/>
          <p:cNvSpPr/>
          <p:nvPr/>
        </p:nvSpPr>
        <p:spPr>
          <a:xfrm>
            <a:off x="4552950" y="874453"/>
            <a:ext cx="1340228" cy="44937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100" dirty="0" smtClean="0"/>
              <a:t>Generar caja libre </a:t>
            </a:r>
            <a:endParaRPr lang="es-PY" sz="1100" dirty="0"/>
          </a:p>
        </p:txBody>
      </p:sp>
      <p:cxnSp>
        <p:nvCxnSpPr>
          <p:cNvPr id="9" name="Conector angulado 8"/>
          <p:cNvCxnSpPr/>
          <p:nvPr/>
        </p:nvCxnSpPr>
        <p:spPr>
          <a:xfrm rot="10800000">
            <a:off x="5223064" y="2404876"/>
            <a:ext cx="2411450" cy="191855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ta para a esquerda e para a direita 9"/>
          <p:cNvSpPr/>
          <p:nvPr/>
        </p:nvSpPr>
        <p:spPr>
          <a:xfrm>
            <a:off x="6474250" y="4701016"/>
            <a:ext cx="576230" cy="2918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0107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94810" y="1624004"/>
            <a:ext cx="2160588" cy="54133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Y" sz="1400" dirty="0" smtClean="0">
                <a:solidFill>
                  <a:prstClr val="white"/>
                </a:solidFill>
              </a:rPr>
              <a:t>Posicionamiento Estratégico</a:t>
            </a:r>
            <a:endParaRPr lang="es-PY" sz="1400" dirty="0">
              <a:solidFill>
                <a:prstClr val="white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94810" y="2989254"/>
            <a:ext cx="2160588" cy="54133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Y" sz="1400" dirty="0" smtClean="0">
                <a:solidFill>
                  <a:prstClr val="white"/>
                </a:solidFill>
              </a:rPr>
              <a:t>Análisis del</a:t>
            </a:r>
          </a:p>
          <a:p>
            <a:pPr algn="ctr">
              <a:defRPr/>
            </a:pPr>
            <a:r>
              <a:rPr lang="es-PY" sz="1400" dirty="0" smtClean="0">
                <a:solidFill>
                  <a:prstClr val="white"/>
                </a:solidFill>
              </a:rPr>
              <a:t>ambiente externo</a:t>
            </a:r>
            <a:endParaRPr lang="es-PY" sz="1400" dirty="0">
              <a:solidFill>
                <a:prstClr val="white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94810" y="3698866"/>
            <a:ext cx="2160588" cy="53975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Y" sz="1400" dirty="0" smtClean="0">
                <a:solidFill>
                  <a:prstClr val="white"/>
                </a:solidFill>
              </a:rPr>
              <a:t>Análisis del</a:t>
            </a:r>
          </a:p>
          <a:p>
            <a:pPr algn="ctr">
              <a:defRPr/>
            </a:pPr>
            <a:r>
              <a:rPr lang="es-PY" sz="1400" dirty="0" smtClean="0">
                <a:solidFill>
                  <a:prstClr val="white"/>
                </a:solidFill>
              </a:rPr>
              <a:t> ambiente interno</a:t>
            </a:r>
            <a:endParaRPr lang="es-PY" sz="1400" dirty="0">
              <a:solidFill>
                <a:prstClr val="white"/>
              </a:solidFill>
            </a:endParaRPr>
          </a:p>
        </p:txBody>
      </p:sp>
      <p:sp>
        <p:nvSpPr>
          <p:cNvPr id="2056197" name="Text Box 5"/>
          <p:cNvSpPr txBox="1">
            <a:spLocks noChangeArrowheads="1"/>
          </p:cNvSpPr>
          <p:nvPr/>
        </p:nvSpPr>
        <p:spPr bwMode="auto">
          <a:xfrm>
            <a:off x="4388910" y="2446329"/>
            <a:ext cx="1017588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5000"/>
              </a:spcBef>
              <a:buClr>
                <a:srgbClr val="87002B"/>
              </a:buClr>
              <a:buSzPct val="130000"/>
              <a:defRPr/>
            </a:pPr>
            <a:r>
              <a:rPr lang="pt-BR" sz="2600" b="1" i="1" dirty="0">
                <a:solidFill>
                  <a:srgbClr val="17375E"/>
                </a:solidFill>
              </a:rPr>
              <a:t>SWOT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6165323" y="2327266"/>
            <a:ext cx="1905000" cy="7620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prstClr val="white"/>
                </a:solidFill>
              </a:rPr>
              <a:t>OBJETIVOS</a:t>
            </a:r>
          </a:p>
          <a:p>
            <a:pPr algn="ctr">
              <a:defRPr/>
            </a:pPr>
            <a:r>
              <a:rPr lang="pt-BR" sz="1600" dirty="0" smtClean="0">
                <a:solidFill>
                  <a:prstClr val="white"/>
                </a:solidFill>
              </a:rPr>
              <a:t>ESTRATEGICOS</a:t>
            </a:r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2056204" name="Text Box 12"/>
          <p:cNvSpPr txBox="1">
            <a:spLocks noChangeArrowheads="1"/>
          </p:cNvSpPr>
          <p:nvPr/>
        </p:nvSpPr>
        <p:spPr bwMode="auto">
          <a:xfrm>
            <a:off x="3461810" y="5503854"/>
            <a:ext cx="5256213" cy="415925"/>
          </a:xfrm>
          <a:prstGeom prst="rect">
            <a:avLst/>
          </a:prstGeom>
          <a:solidFill>
            <a:schemeClr val="accent1"/>
          </a:solidFill>
          <a:ln w="19050">
            <a:noFill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5000"/>
              </a:spcBef>
              <a:buClr>
                <a:srgbClr val="87002B"/>
              </a:buClr>
              <a:buSzPct val="130000"/>
              <a:defRPr/>
            </a:pPr>
            <a:r>
              <a:rPr lang="pt-BR" sz="1600" dirty="0">
                <a:solidFill>
                  <a:prstClr val="white"/>
                </a:solidFill>
              </a:rPr>
              <a:t>INDICADORES, METAS E </a:t>
            </a:r>
            <a:r>
              <a:rPr lang="en-US" sz="1600" dirty="0">
                <a:solidFill>
                  <a:prstClr val="white"/>
                </a:solidFill>
              </a:rPr>
              <a:t>INICIATIVAS </a:t>
            </a:r>
            <a:r>
              <a:rPr lang="en-US" sz="1600" dirty="0" smtClean="0">
                <a:solidFill>
                  <a:prstClr val="white"/>
                </a:solidFill>
              </a:rPr>
              <a:t>ESTRATEGICAS</a:t>
            </a:r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726548" y="1193791"/>
            <a:ext cx="892175" cy="369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5000"/>
              </a:spcBef>
              <a:buClr>
                <a:srgbClr val="87002B"/>
              </a:buClr>
              <a:buSzPct val="130000"/>
              <a:defRPr/>
            </a:pPr>
            <a:r>
              <a:rPr lang="pt-BR" sz="1800" b="1" i="1" dirty="0">
                <a:solidFill>
                  <a:srgbClr val="17375E"/>
                </a:solidFill>
                <a:latin typeface="Calibri"/>
              </a:rPr>
              <a:t>INPUTS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138210" y="4254491"/>
            <a:ext cx="1905000" cy="7620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prstClr val="white"/>
                </a:solidFill>
              </a:rPr>
              <a:t>MAPA</a:t>
            </a:r>
          </a:p>
          <a:p>
            <a:pPr algn="ctr">
              <a:defRPr/>
            </a:pPr>
            <a:r>
              <a:rPr lang="pt-BR" sz="1600" dirty="0" smtClean="0">
                <a:solidFill>
                  <a:prstClr val="white"/>
                </a:solidFill>
              </a:rPr>
              <a:t>ESTRATEGICO</a:t>
            </a:r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793223" y="2298691"/>
            <a:ext cx="2160587" cy="5413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>
            <a:noFill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Y" sz="1400" dirty="0" smtClean="0">
                <a:solidFill>
                  <a:prstClr val="white"/>
                </a:solidFill>
              </a:rPr>
              <a:t>Línea de Visión</a:t>
            </a:r>
            <a:endParaRPr lang="es-PY" sz="1400" dirty="0">
              <a:solidFill>
                <a:prstClr val="white"/>
              </a:solidFill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3101448" y="1616066"/>
            <a:ext cx="0" cy="2663825"/>
          </a:xfrm>
          <a:prstGeom prst="line">
            <a:avLst/>
          </a:prstGeom>
          <a:ln>
            <a:solidFill>
              <a:srgbClr val="5E84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m 19" descr="1347912097_stock_mail-filters-apply.png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67" y="2761223"/>
            <a:ext cx="374280" cy="374280"/>
          </a:xfrm>
          <a:prstGeom prst="rect">
            <a:avLst/>
          </a:prstGeom>
        </p:spPr>
      </p:pic>
      <p:pic>
        <p:nvPicPr>
          <p:cNvPr id="23" name="Imagem 22" descr="1347912097_stock_mail-filters-apply.pn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99" y="2552319"/>
            <a:ext cx="374280" cy="374280"/>
          </a:xfrm>
          <a:prstGeom prst="rect">
            <a:avLst/>
          </a:prstGeom>
        </p:spPr>
      </p:pic>
      <p:pic>
        <p:nvPicPr>
          <p:cNvPr id="24" name="Imagem 23" descr="1347912097_stock_mail-filters-apply.pn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3172" y="3848463"/>
            <a:ext cx="374280" cy="374280"/>
          </a:xfrm>
          <a:prstGeom prst="rect">
            <a:avLst/>
          </a:prstGeom>
        </p:spPr>
      </p:pic>
      <p:pic>
        <p:nvPicPr>
          <p:cNvPr id="25" name="Imagem 24" descr="1347912097_stock_mail-filters-apply.pn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3172" y="5072599"/>
            <a:ext cx="374280" cy="374280"/>
          </a:xfrm>
          <a:prstGeom prst="rect">
            <a:avLst/>
          </a:prstGeom>
        </p:spPr>
      </p:pic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775783" y="53442"/>
            <a:ext cx="76882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0" tIns="0" rIns="0" bIns="0" anchor="ctr"/>
          <a:lstStyle>
            <a:defPPr>
              <a:defRPr lang="pt-BR"/>
            </a:defPPr>
            <a:lvl2pPr lvl="1" eaLnBrk="0" fontAlgn="auto" hangingPunct="0">
              <a:spcBef>
                <a:spcPts val="0"/>
              </a:spcBef>
              <a:spcAft>
                <a:spcPts val="0"/>
              </a:spcAft>
              <a:defRPr sz="2600" b="1">
                <a:solidFill>
                  <a:srgbClr val="FF0000"/>
                </a:solidFill>
                <a:latin typeface="+mj-lt"/>
                <a:cs typeface="Tahoma" pitchFamily="34" charset="0"/>
              </a:defRPr>
            </a:lvl2pPr>
          </a:lstStyle>
          <a:p>
            <a:pPr marL="0" lvl="1" indent="-471488" eaLnBrk="1" hangingPunct="1"/>
            <a:r>
              <a:rPr lang="es-CO" sz="2400" dirty="0">
                <a:solidFill>
                  <a:srgbClr val="17375E"/>
                </a:solidFill>
                <a:cs typeface="Arial" panose="020B0604020202020204" pitchFamily="34" charset="0"/>
              </a:rPr>
              <a:t>OBJETIVOS </a:t>
            </a:r>
            <a:r>
              <a:rPr lang="es-CO" sz="2400" dirty="0" smtClean="0">
                <a:solidFill>
                  <a:srgbClr val="17375E"/>
                </a:solidFill>
                <a:cs typeface="Arial" panose="020B0604020202020204" pitchFamily="34" charset="0"/>
              </a:rPr>
              <a:t>ESTRATEGICOS</a:t>
            </a:r>
            <a:endParaRPr lang="es-CO" sz="2400" dirty="0">
              <a:solidFill>
                <a:srgbClr val="17375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77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smtClean="0"/>
              <a:t>Actividad Inicial</a:t>
            </a:r>
            <a:r>
              <a:rPr lang="pt-BR" smtClean="0"/>
              <a:t>... </a:t>
            </a:r>
            <a:r>
              <a:rPr lang="pt-BR" dirty="0" err="1" smtClean="0"/>
              <a:t>Warm</a:t>
            </a:r>
            <a:r>
              <a:rPr lang="pt-BR" dirty="0" smtClean="0"/>
              <a:t> </a:t>
            </a:r>
            <a:r>
              <a:rPr lang="pt-BR" dirty="0" err="1" smtClean="0"/>
              <a:t>up</a:t>
            </a:r>
            <a:r>
              <a:rPr lang="pt-BR" dirty="0" smtClean="0"/>
              <a:t>!!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190172"/>
            <a:ext cx="8352971" cy="4935992"/>
          </a:xfrm>
        </p:spPr>
        <p:txBody>
          <a:bodyPr/>
          <a:lstStyle/>
          <a:p>
            <a:r>
              <a:rPr lang="es-PY" sz="2800" dirty="0" smtClean="0"/>
              <a:t>Cuáles son os 2 principales objetivos, metas para ser alcanzados por su organización en el 2017?</a:t>
            </a:r>
          </a:p>
          <a:p>
            <a:r>
              <a:rPr lang="es-PY" sz="2800" dirty="0" smtClean="0"/>
              <a:t>Cuáles son las 2 principales habilidades, competencias, y las 2 principales restricciones  de su empresa para alcanzar estos objetivos ?</a:t>
            </a:r>
          </a:p>
          <a:p>
            <a:r>
              <a:rPr lang="es-PY" sz="2800" dirty="0" smtClean="0"/>
              <a:t>Cuáles  son  los 2 principales planes de acción ya encaminados e cuáles son los 2 planes de acción no iniciados  para alcanzar sus objetivos en este año?</a:t>
            </a:r>
          </a:p>
          <a:p>
            <a:pPr marL="0" indent="0">
              <a:buNone/>
            </a:pPr>
            <a:endParaRPr lang="pt-BR" sz="2800" dirty="0" smtClean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324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Raquel\Documents\Trabalhos\Abmídia\Em produção\PAEX\set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2" y="2204864"/>
            <a:ext cx="7965066" cy="348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899592" y="3068960"/>
            <a:ext cx="1719283" cy="1080120"/>
          </a:xfrm>
          <a:prstGeom prst="rect">
            <a:avLst/>
          </a:prstGeom>
          <a:solidFill>
            <a:srgbClr val="E5960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OBJETIVOS 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ESTRATEGICOS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987824" y="3068960"/>
            <a:ext cx="1719283" cy="10801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INDICADORES DE 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DESEMPEÑO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76057" y="3068960"/>
            <a:ext cx="1728191" cy="1080120"/>
          </a:xfrm>
          <a:prstGeom prst="rect">
            <a:avLst/>
          </a:prstGeom>
          <a:solidFill>
            <a:srgbClr val="4F933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META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0"/>
            <a:ext cx="845820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lvl="1" eaLnBrk="0" hangingPunct="0">
              <a:defRPr/>
            </a:pPr>
            <a:r>
              <a:rPr lang="es-CO" sz="2600" b="1" dirty="0" smtClean="0">
                <a:solidFill>
                  <a:srgbClr val="0070C0"/>
                </a:solidFill>
                <a:latin typeface="+mj-lt"/>
                <a:cs typeface="Tahoma" pitchFamily="34" charset="0"/>
              </a:rPr>
              <a:t>  OBJETIVOS, INDICADORES </a:t>
            </a:r>
            <a:r>
              <a:rPr lang="es-CO" sz="2600" b="1" dirty="0">
                <a:solidFill>
                  <a:srgbClr val="0070C0"/>
                </a:solidFill>
                <a:latin typeface="+mj-lt"/>
                <a:cs typeface="Tahoma" pitchFamily="34" charset="0"/>
              </a:rPr>
              <a:t>Y</a:t>
            </a:r>
            <a:endParaRPr lang="es-CO" sz="2600" b="1" dirty="0" smtClean="0">
              <a:solidFill>
                <a:srgbClr val="0070C0"/>
              </a:solidFill>
              <a:latin typeface="+mj-lt"/>
              <a:cs typeface="Tahoma" pitchFamily="34" charset="0"/>
            </a:endParaRPr>
          </a:p>
          <a:p>
            <a:pPr lvl="1" eaLnBrk="0" hangingPunct="0">
              <a:defRPr/>
            </a:pPr>
            <a:r>
              <a:rPr lang="es-CO" sz="2600" b="1" dirty="0" smtClean="0">
                <a:solidFill>
                  <a:srgbClr val="0070C0"/>
                </a:solidFill>
                <a:latin typeface="+mj-lt"/>
                <a:cs typeface="Tahoma" pitchFamily="34" charset="0"/>
              </a:rPr>
              <a:t>  METAS ESTRATÉGICAS</a:t>
            </a:r>
            <a:endParaRPr lang="es-CO" sz="2600" b="1" dirty="0">
              <a:solidFill>
                <a:srgbClr val="0070C0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72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785630" y="1988609"/>
            <a:ext cx="229005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i="1" dirty="0">
                <a:solidFill>
                  <a:srgbClr val="17375E"/>
                </a:solidFill>
              </a:rPr>
              <a:t>Robert S. Kaplan</a:t>
            </a:r>
          </a:p>
        </p:txBody>
      </p:sp>
      <p:sp>
        <p:nvSpPr>
          <p:cNvPr id="328707" name="Text Box 2"/>
          <p:cNvSpPr txBox="1">
            <a:spLocks noChangeArrowheads="1"/>
          </p:cNvSpPr>
          <p:nvPr/>
        </p:nvSpPr>
        <p:spPr bwMode="auto">
          <a:xfrm>
            <a:off x="683687" y="67736"/>
            <a:ext cx="7632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lvl="1" indent="-471488"/>
            <a:r>
              <a:rPr lang="en-US" sz="2400" b="1" i="1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BALANCED SCORECARD</a:t>
            </a:r>
            <a:endParaRPr lang="pt-BR" sz="2400" b="1" i="1" dirty="0">
              <a:solidFill>
                <a:srgbClr val="17375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328708" name="Rectangle 7"/>
          <p:cNvSpPr>
            <a:spLocks noChangeArrowheads="1"/>
          </p:cNvSpPr>
          <p:nvPr/>
        </p:nvSpPr>
        <p:spPr bwMode="auto">
          <a:xfrm>
            <a:off x="803780" y="908050"/>
            <a:ext cx="791635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0" hangingPunct="0"/>
            <a:r>
              <a:rPr lang="pt-BR" sz="2400" dirty="0">
                <a:solidFill>
                  <a:srgbClr val="17375E"/>
                </a:solidFill>
                <a:latin typeface="Calibri"/>
              </a:rPr>
              <a:t>“The </a:t>
            </a:r>
            <a:r>
              <a:rPr lang="pt-BR" sz="2400" dirty="0" err="1">
                <a:solidFill>
                  <a:srgbClr val="17375E"/>
                </a:solidFill>
                <a:latin typeface="Calibri"/>
              </a:rPr>
              <a:t>main</a:t>
            </a:r>
            <a:r>
              <a:rPr lang="pt-BR" sz="2400" dirty="0">
                <a:solidFill>
                  <a:srgbClr val="17375E"/>
                </a:solidFill>
                <a:latin typeface="Calibri"/>
              </a:rPr>
              <a:t> </a:t>
            </a:r>
            <a:r>
              <a:rPr lang="pt-BR" sz="2400" dirty="0" err="1">
                <a:solidFill>
                  <a:srgbClr val="17375E"/>
                </a:solidFill>
                <a:latin typeface="Calibri"/>
              </a:rPr>
              <a:t>problem</a:t>
            </a:r>
            <a:r>
              <a:rPr lang="pt-BR" sz="2400" dirty="0">
                <a:solidFill>
                  <a:srgbClr val="17375E"/>
                </a:solidFill>
                <a:latin typeface="Calibri"/>
              </a:rPr>
              <a:t> </a:t>
            </a:r>
            <a:r>
              <a:rPr lang="pt-BR" sz="2400" dirty="0" err="1">
                <a:solidFill>
                  <a:srgbClr val="17375E"/>
                </a:solidFill>
                <a:latin typeface="Calibri"/>
              </a:rPr>
              <a:t>is</a:t>
            </a:r>
            <a:r>
              <a:rPr lang="pt-BR" sz="2400" dirty="0">
                <a:solidFill>
                  <a:srgbClr val="17375E"/>
                </a:solidFill>
                <a:latin typeface="Calibri"/>
              </a:rPr>
              <a:t> </a:t>
            </a:r>
            <a:r>
              <a:rPr lang="pt-BR" sz="2400" dirty="0" err="1">
                <a:solidFill>
                  <a:srgbClr val="17375E"/>
                </a:solidFill>
                <a:latin typeface="Calibri"/>
              </a:rPr>
              <a:t>that</a:t>
            </a:r>
            <a:r>
              <a:rPr lang="pt-BR" sz="2400" dirty="0">
                <a:solidFill>
                  <a:srgbClr val="17375E"/>
                </a:solidFill>
                <a:latin typeface="Calibri"/>
              </a:rPr>
              <a:t> </a:t>
            </a:r>
            <a:r>
              <a:rPr lang="pt-BR" sz="2400" dirty="0" err="1">
                <a:solidFill>
                  <a:srgbClr val="17375E"/>
                </a:solidFill>
                <a:latin typeface="Calibri"/>
              </a:rPr>
              <a:t>there</a:t>
            </a:r>
            <a:r>
              <a:rPr lang="pt-BR" sz="2400" dirty="0">
                <a:solidFill>
                  <a:srgbClr val="17375E"/>
                </a:solidFill>
                <a:latin typeface="Calibri"/>
              </a:rPr>
              <a:t> </a:t>
            </a:r>
            <a:r>
              <a:rPr lang="pt-BR" sz="2400" dirty="0" err="1">
                <a:solidFill>
                  <a:srgbClr val="17375E"/>
                </a:solidFill>
                <a:latin typeface="Calibri"/>
              </a:rPr>
              <a:t>is</a:t>
            </a:r>
            <a:r>
              <a:rPr lang="pt-BR" sz="2400" dirty="0">
                <a:solidFill>
                  <a:srgbClr val="17375E"/>
                </a:solidFill>
                <a:latin typeface="Calibri"/>
              </a:rPr>
              <a:t> a </a:t>
            </a:r>
            <a:r>
              <a:rPr lang="pt-BR" sz="2400" dirty="0" err="1">
                <a:solidFill>
                  <a:srgbClr val="17375E"/>
                </a:solidFill>
                <a:latin typeface="Calibri"/>
              </a:rPr>
              <a:t>huge</a:t>
            </a:r>
            <a:r>
              <a:rPr lang="pt-BR" sz="2400" dirty="0">
                <a:solidFill>
                  <a:srgbClr val="17375E"/>
                </a:solidFill>
                <a:latin typeface="Calibri"/>
              </a:rPr>
              <a:t> gap </a:t>
            </a:r>
            <a:r>
              <a:rPr lang="pt-BR" sz="2400" dirty="0" err="1">
                <a:solidFill>
                  <a:srgbClr val="17375E"/>
                </a:solidFill>
                <a:latin typeface="Calibri"/>
              </a:rPr>
              <a:t>between</a:t>
            </a:r>
            <a:r>
              <a:rPr lang="pt-BR" sz="2400" dirty="0">
                <a:solidFill>
                  <a:srgbClr val="17375E"/>
                </a:solidFill>
                <a:latin typeface="Calibri"/>
              </a:rPr>
              <a:t> </a:t>
            </a:r>
            <a:r>
              <a:rPr lang="pt-BR" sz="2400" dirty="0" err="1">
                <a:solidFill>
                  <a:srgbClr val="17375E"/>
                </a:solidFill>
                <a:latin typeface="Calibri"/>
              </a:rPr>
              <a:t>strategy</a:t>
            </a:r>
            <a:r>
              <a:rPr lang="pt-BR" sz="2400" dirty="0">
                <a:solidFill>
                  <a:srgbClr val="17375E"/>
                </a:solidFill>
                <a:latin typeface="Calibri"/>
              </a:rPr>
              <a:t> </a:t>
            </a:r>
            <a:r>
              <a:rPr lang="pt-BR" sz="2400" dirty="0" err="1">
                <a:solidFill>
                  <a:srgbClr val="17375E"/>
                </a:solidFill>
                <a:latin typeface="Calibri"/>
              </a:rPr>
              <a:t>and</a:t>
            </a:r>
            <a:r>
              <a:rPr lang="pt-BR" sz="2400" dirty="0">
                <a:solidFill>
                  <a:srgbClr val="17375E"/>
                </a:solidFill>
                <a:latin typeface="Calibri"/>
              </a:rPr>
              <a:t> </a:t>
            </a:r>
            <a:r>
              <a:rPr lang="pt-BR" sz="2400" b="1" dirty="0" err="1">
                <a:solidFill>
                  <a:srgbClr val="17375E"/>
                </a:solidFill>
                <a:latin typeface="Calibri"/>
              </a:rPr>
              <a:t>execution</a:t>
            </a:r>
            <a:r>
              <a:rPr lang="pt-BR" sz="2400" b="1" dirty="0">
                <a:solidFill>
                  <a:srgbClr val="17375E"/>
                </a:solidFill>
                <a:latin typeface="Calibri"/>
              </a:rPr>
              <a:t>.”</a:t>
            </a:r>
          </a:p>
        </p:txBody>
      </p:sp>
      <p:sp>
        <p:nvSpPr>
          <p:cNvPr id="328709" name="Text Box 5"/>
          <p:cNvSpPr txBox="1">
            <a:spLocks noChangeArrowheads="1"/>
          </p:cNvSpPr>
          <p:nvPr/>
        </p:nvSpPr>
        <p:spPr bwMode="auto">
          <a:xfrm>
            <a:off x="771236" y="2997397"/>
            <a:ext cx="2952750" cy="132343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s-PY" sz="2000" dirty="0" smtClean="0">
                <a:solidFill>
                  <a:srgbClr val="17375E"/>
                </a:solidFill>
              </a:rPr>
              <a:t>En 1992, Kaplan e Norton, divulgaron por la primera vez el concepto en Harvard Business </a:t>
            </a:r>
            <a:r>
              <a:rPr lang="es-PY" sz="2000" dirty="0" err="1" smtClean="0">
                <a:solidFill>
                  <a:srgbClr val="17375E"/>
                </a:solidFill>
              </a:rPr>
              <a:t>Review</a:t>
            </a:r>
            <a:r>
              <a:rPr lang="pt-BR" sz="2000" dirty="0" smtClean="0">
                <a:solidFill>
                  <a:srgbClr val="17375E"/>
                </a:solidFill>
              </a:rPr>
              <a:t>. </a:t>
            </a:r>
            <a:endParaRPr lang="pt-BR" sz="2000" dirty="0">
              <a:solidFill>
                <a:srgbClr val="17375E"/>
              </a:solidFill>
            </a:endParaRPr>
          </a:p>
        </p:txBody>
      </p:sp>
      <p:pic>
        <p:nvPicPr>
          <p:cNvPr id="3287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423" y="2852935"/>
            <a:ext cx="131127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11" name="Text Box 7"/>
          <p:cNvSpPr txBox="1">
            <a:spLocks noChangeArrowheads="1"/>
          </p:cNvSpPr>
          <p:nvPr/>
        </p:nvSpPr>
        <p:spPr bwMode="auto">
          <a:xfrm>
            <a:off x="5235286" y="2924372"/>
            <a:ext cx="3241675" cy="209288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10000"/>
              </a:lnSpc>
            </a:pPr>
            <a:r>
              <a:rPr lang="es-PY" sz="2000" dirty="0" err="1" smtClean="0">
                <a:solidFill>
                  <a:srgbClr val="17375E"/>
                </a:solidFill>
              </a:rPr>
              <a:t>Em</a:t>
            </a:r>
            <a:r>
              <a:rPr lang="es-PY" sz="2000" dirty="0" smtClean="0">
                <a:solidFill>
                  <a:srgbClr val="17375E"/>
                </a:solidFill>
              </a:rPr>
              <a:t> 2010,  Harvard Business </a:t>
            </a:r>
            <a:r>
              <a:rPr lang="es-PY" sz="2000" dirty="0" err="1" smtClean="0">
                <a:solidFill>
                  <a:srgbClr val="17375E"/>
                </a:solidFill>
              </a:rPr>
              <a:t>Review</a:t>
            </a:r>
            <a:r>
              <a:rPr lang="es-PY" sz="2000" dirty="0" smtClean="0">
                <a:solidFill>
                  <a:srgbClr val="17375E"/>
                </a:solidFill>
              </a:rPr>
              <a:t> </a:t>
            </a:r>
            <a:r>
              <a:rPr lang="es-PY" sz="2000" dirty="0" err="1" smtClean="0">
                <a:solidFill>
                  <a:srgbClr val="17375E"/>
                </a:solidFill>
              </a:rPr>
              <a:t>seleciono</a:t>
            </a:r>
            <a:r>
              <a:rPr lang="es-PY" sz="2000" dirty="0" smtClean="0">
                <a:solidFill>
                  <a:srgbClr val="17375E"/>
                </a:solidFill>
              </a:rPr>
              <a:t> o concepto </a:t>
            </a:r>
            <a:r>
              <a:rPr lang="es-PY" sz="2000" b="1" dirty="0" smtClean="0">
                <a:solidFill>
                  <a:srgbClr val="17375E"/>
                </a:solidFill>
              </a:rPr>
              <a:t>BSC</a:t>
            </a:r>
            <a:r>
              <a:rPr lang="es-PY" sz="2000" dirty="0" smtClean="0">
                <a:solidFill>
                  <a:srgbClr val="17375E"/>
                </a:solidFill>
              </a:rPr>
              <a:t> como </a:t>
            </a:r>
            <a:r>
              <a:rPr lang="es-PY" sz="2000" dirty="0" err="1" smtClean="0">
                <a:solidFill>
                  <a:srgbClr val="17375E"/>
                </a:solidFill>
              </a:rPr>
              <a:t>uma</a:t>
            </a:r>
            <a:r>
              <a:rPr lang="es-PY" sz="2000" dirty="0" smtClean="0">
                <a:solidFill>
                  <a:srgbClr val="17375E"/>
                </a:solidFill>
              </a:rPr>
              <a:t> das mayores ideas </a:t>
            </a:r>
            <a:r>
              <a:rPr lang="es-PY" sz="2000" dirty="0" err="1" smtClean="0">
                <a:solidFill>
                  <a:srgbClr val="17375E"/>
                </a:solidFill>
              </a:rPr>
              <a:t>influenciadoras</a:t>
            </a:r>
            <a:r>
              <a:rPr lang="es-PY" sz="2000" dirty="0" smtClean="0">
                <a:solidFill>
                  <a:srgbClr val="17375E"/>
                </a:solidFill>
              </a:rPr>
              <a:t> de negocio dos últimos 75 </a:t>
            </a:r>
            <a:r>
              <a:rPr lang="pt-BR" sz="2000" dirty="0" smtClean="0">
                <a:solidFill>
                  <a:srgbClr val="17375E"/>
                </a:solidFill>
              </a:rPr>
              <a:t>anos</a:t>
            </a:r>
            <a:r>
              <a:rPr lang="pt-BR" sz="2000" dirty="0">
                <a:solidFill>
                  <a:srgbClr val="17375E"/>
                </a:solidFill>
              </a:rPr>
              <a:t>.</a:t>
            </a:r>
          </a:p>
          <a:p>
            <a:pPr algn="just"/>
            <a:endParaRPr lang="pt-BR" sz="2000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8" y="1297426"/>
            <a:ext cx="258603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330756" name="Text Box 2"/>
          <p:cNvSpPr txBox="1">
            <a:spLocks noChangeArrowheads="1"/>
          </p:cNvSpPr>
          <p:nvPr/>
        </p:nvSpPr>
        <p:spPr bwMode="auto">
          <a:xfrm>
            <a:off x="680472" y="57976"/>
            <a:ext cx="7632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lvl="1" indent="-471488"/>
            <a:r>
              <a:rPr lang="en-US" sz="2400" b="1" i="1" dirty="0" smtClean="0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BALANCED SCORECARD: </a:t>
            </a:r>
            <a:r>
              <a:rPr lang="pt-BR" sz="2400" b="1" i="1" dirty="0" smtClean="0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CONCEPTO</a:t>
            </a:r>
            <a:endParaRPr lang="pt-BR" sz="2400" b="1" i="1" dirty="0">
              <a:solidFill>
                <a:srgbClr val="17375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35896" y="1268413"/>
            <a:ext cx="5084242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>
            <a:lvl1pPr marL="457200" indent="-457200" defTabSz="7620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en-US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“</a:t>
            </a:r>
            <a:r>
              <a:rPr lang="pt-BR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O </a:t>
            </a:r>
            <a:r>
              <a:rPr lang="es-PY" sz="2200" i="1" dirty="0" err="1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Balanced</a:t>
            </a:r>
            <a:r>
              <a:rPr lang="pt-BR" sz="2200" i="1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 Scorecard </a:t>
            </a:r>
            <a:r>
              <a:rPr lang="pt-BR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(BSC) es </a:t>
            </a:r>
            <a:r>
              <a:rPr lang="es-PY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un</a:t>
            </a:r>
          </a:p>
          <a:p>
            <a:pPr algn="ctr"/>
            <a:r>
              <a:rPr lang="pt-BR" sz="2200" b="1" dirty="0" smtClean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sistema de </a:t>
            </a:r>
            <a:r>
              <a:rPr lang="es-PY" sz="2200" b="1" dirty="0" smtClean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evaluación</a:t>
            </a:r>
            <a:r>
              <a:rPr lang="pt-BR" sz="2200" b="1" dirty="0" smtClean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 empresarial</a:t>
            </a:r>
            <a:r>
              <a:rPr lang="pt-BR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, y </a:t>
            </a:r>
            <a:r>
              <a:rPr lang="es-PY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su</a:t>
            </a:r>
            <a:r>
              <a:rPr lang="pt-BR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 principal diferencia</a:t>
            </a:r>
          </a:p>
          <a:p>
            <a:pPr algn="ctr"/>
            <a:r>
              <a:rPr lang="pt-BR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es </a:t>
            </a:r>
            <a:r>
              <a:rPr lang="es-PY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reconocer</a:t>
            </a:r>
            <a:r>
              <a:rPr lang="pt-BR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 que </a:t>
            </a:r>
            <a:r>
              <a:rPr lang="es-PY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los</a:t>
            </a:r>
            <a:r>
              <a:rPr lang="pt-BR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 indicadores</a:t>
            </a:r>
          </a:p>
          <a:p>
            <a:pPr algn="ctr"/>
            <a:r>
              <a:rPr lang="es-PY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financieros</a:t>
            </a:r>
            <a:r>
              <a:rPr lang="pt-BR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, por si </a:t>
            </a:r>
            <a:r>
              <a:rPr lang="es-PY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mismos</a:t>
            </a:r>
            <a:r>
              <a:rPr lang="pt-BR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, no </a:t>
            </a:r>
            <a:r>
              <a:rPr lang="es-PY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son</a:t>
            </a:r>
          </a:p>
          <a:p>
            <a:pPr algn="ctr"/>
            <a:r>
              <a:rPr lang="pt-BR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suficientes para </a:t>
            </a:r>
            <a:r>
              <a:rPr lang="es-PY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eso</a:t>
            </a:r>
            <a:r>
              <a:rPr lang="pt-BR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es-PY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ya</a:t>
            </a:r>
            <a:r>
              <a:rPr lang="pt-BR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 que</a:t>
            </a:r>
          </a:p>
          <a:p>
            <a:pPr algn="ctr"/>
            <a:r>
              <a:rPr lang="es-PY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sólo</a:t>
            </a:r>
            <a:r>
              <a:rPr lang="pt-BR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s-PY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muestran</a:t>
            </a:r>
            <a:r>
              <a:rPr lang="pt-BR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s-PY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el</a:t>
            </a:r>
            <a:r>
              <a:rPr lang="pt-BR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 resultado de </a:t>
            </a:r>
            <a:r>
              <a:rPr lang="es-PY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las</a:t>
            </a:r>
            <a:r>
              <a:rPr lang="pt-BR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es-PY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inversiones</a:t>
            </a:r>
          </a:p>
          <a:p>
            <a:pPr algn="ctr"/>
            <a:r>
              <a:rPr lang="pt-BR" sz="2200" dirty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y</a:t>
            </a:r>
            <a:r>
              <a:rPr lang="pt-BR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 de </a:t>
            </a:r>
            <a:r>
              <a:rPr lang="es-PY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las</a:t>
            </a:r>
            <a:r>
              <a:rPr lang="pt-BR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  </a:t>
            </a:r>
            <a:r>
              <a:rPr lang="es-PY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actividades</a:t>
            </a:r>
            <a:r>
              <a:rPr lang="pt-BR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, no contemplando</a:t>
            </a:r>
          </a:p>
          <a:p>
            <a:pPr algn="ctr"/>
            <a:r>
              <a:rPr lang="es-PY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los </a:t>
            </a:r>
            <a:r>
              <a:rPr lang="es-PY" sz="2200" b="1" dirty="0" smtClean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impulsadores de</a:t>
            </a:r>
          </a:p>
          <a:p>
            <a:pPr algn="ctr"/>
            <a:r>
              <a:rPr lang="es-PY" sz="2200" b="1" dirty="0" smtClean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rentabilidad a largo plazo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.”</a:t>
            </a:r>
            <a:r>
              <a:rPr lang="en-US" sz="2200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 </a:t>
            </a:r>
            <a:endParaRPr lang="en-US" sz="2200" dirty="0">
              <a:solidFill>
                <a:srgbClr val="17375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56461" y="4466076"/>
            <a:ext cx="229005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i="1" dirty="0">
                <a:solidFill>
                  <a:srgbClr val="17375E"/>
                </a:solidFill>
              </a:rPr>
              <a:t>Robert S. Kaplan</a:t>
            </a:r>
          </a:p>
        </p:txBody>
      </p:sp>
    </p:spTree>
    <p:extLst>
      <p:ext uri="{BB962C8B-B14F-4D97-AF65-F5344CB8AC3E}">
        <p14:creationId xmlns:p14="http://schemas.microsoft.com/office/powerpoint/2010/main" val="5650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3" name="Text Box 2"/>
          <p:cNvSpPr txBox="1">
            <a:spLocks noChangeArrowheads="1"/>
          </p:cNvSpPr>
          <p:nvPr/>
        </p:nvSpPr>
        <p:spPr bwMode="auto">
          <a:xfrm>
            <a:off x="683687" y="59269"/>
            <a:ext cx="7632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lvl="1" indent="-471488"/>
            <a:r>
              <a:rPr lang="en-US" sz="2400" b="1" i="1" dirty="0" smtClean="0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BALANCED SCORECARD</a:t>
            </a:r>
            <a:r>
              <a:rPr lang="en-US" sz="2400" b="1" dirty="0" smtClean="0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pt-BR" sz="2400" b="1" dirty="0" smtClean="0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OBJETIVOS</a:t>
            </a:r>
            <a:endParaRPr lang="pt-BR" sz="2400" b="1" dirty="0">
              <a:solidFill>
                <a:srgbClr val="17375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784225" y="908050"/>
            <a:ext cx="7848600" cy="376513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ts val="1400"/>
              </a:spcBef>
              <a:buFontTx/>
              <a:buAutoNum type="arabicPeriod"/>
            </a:pPr>
            <a:r>
              <a:rPr lang="es-PY" sz="2400" b="1" dirty="0" smtClean="0">
                <a:solidFill>
                  <a:srgbClr val="17375E"/>
                </a:solidFill>
                <a:latin typeface="Calibri"/>
              </a:rPr>
              <a:t>Traducir</a:t>
            </a:r>
            <a:r>
              <a:rPr lang="es-PY" sz="2400" dirty="0" smtClean="0">
                <a:solidFill>
                  <a:srgbClr val="17375E"/>
                </a:solidFill>
                <a:latin typeface="Calibri"/>
              </a:rPr>
              <a:t> la estrategia en términos operacionales.</a:t>
            </a:r>
          </a:p>
          <a:p>
            <a:pPr algn="just">
              <a:spcBef>
                <a:spcPts val="1400"/>
              </a:spcBef>
              <a:buFontTx/>
              <a:buAutoNum type="arabicPeriod"/>
            </a:pPr>
            <a:r>
              <a:rPr lang="es-PY" sz="2400" b="1" dirty="0" smtClean="0">
                <a:solidFill>
                  <a:srgbClr val="FF0000"/>
                </a:solidFill>
                <a:latin typeface="Calibri"/>
              </a:rPr>
              <a:t>Garantizar que los componentes de la estrategia (Objetivos, Indicadores, Metas e Iniciativas) estén alineados </a:t>
            </a:r>
            <a:r>
              <a:rPr lang="es-PY" sz="2400" b="1" dirty="0">
                <a:solidFill>
                  <a:srgbClr val="FF0000"/>
                </a:solidFill>
                <a:latin typeface="Calibri"/>
              </a:rPr>
              <a:t>y</a:t>
            </a:r>
            <a:r>
              <a:rPr lang="es-PY" sz="2400" b="1" dirty="0" smtClean="0">
                <a:solidFill>
                  <a:srgbClr val="FF0000"/>
                </a:solidFill>
                <a:latin typeface="Calibri"/>
              </a:rPr>
              <a:t> vinculados</a:t>
            </a:r>
            <a:r>
              <a:rPr lang="pt-BR" sz="2400" b="1" dirty="0" smtClean="0">
                <a:solidFill>
                  <a:srgbClr val="FF0000"/>
                </a:solidFill>
                <a:latin typeface="Calibri"/>
              </a:rPr>
              <a:t>.</a:t>
            </a:r>
            <a:endParaRPr lang="pt-BR" sz="2400" b="1" dirty="0">
              <a:solidFill>
                <a:srgbClr val="FF0000"/>
              </a:solidFill>
              <a:latin typeface="Calibri"/>
            </a:endParaRPr>
          </a:p>
          <a:p>
            <a:pPr algn="just">
              <a:spcBef>
                <a:spcPts val="1400"/>
              </a:spcBef>
              <a:buFontTx/>
              <a:buAutoNum type="arabicPeriod"/>
            </a:pPr>
            <a:r>
              <a:rPr lang="pt-BR" sz="2400" b="1" dirty="0" smtClean="0">
                <a:solidFill>
                  <a:srgbClr val="17375E"/>
                </a:solidFill>
                <a:latin typeface="Calibri"/>
              </a:rPr>
              <a:t>Comunicar</a:t>
            </a:r>
            <a:r>
              <a:rPr lang="pt-BR" sz="2400" dirty="0" smtClean="0">
                <a:solidFill>
                  <a:srgbClr val="17375E"/>
                </a:solidFill>
                <a:latin typeface="Calibri"/>
              </a:rPr>
              <a:t> </a:t>
            </a:r>
            <a:r>
              <a:rPr lang="pt-BR" sz="2400" dirty="0" err="1" smtClean="0">
                <a:solidFill>
                  <a:srgbClr val="17375E"/>
                </a:solidFill>
                <a:latin typeface="Calibri"/>
              </a:rPr>
              <a:t>la</a:t>
            </a:r>
            <a:r>
              <a:rPr lang="pt-BR" sz="2400" dirty="0" smtClean="0">
                <a:solidFill>
                  <a:srgbClr val="17375E"/>
                </a:solidFill>
                <a:latin typeface="Calibri"/>
              </a:rPr>
              <a:t> </a:t>
            </a:r>
            <a:r>
              <a:rPr lang="pt-BR" sz="2400" dirty="0">
                <a:solidFill>
                  <a:srgbClr val="17375E"/>
                </a:solidFill>
                <a:latin typeface="Calibri"/>
              </a:rPr>
              <a:t>estratégia </a:t>
            </a:r>
            <a:r>
              <a:rPr lang="pt-BR" sz="2400" dirty="0" smtClean="0">
                <a:solidFill>
                  <a:srgbClr val="17375E"/>
                </a:solidFill>
                <a:latin typeface="Calibri"/>
              </a:rPr>
              <a:t>a </a:t>
            </a:r>
            <a:r>
              <a:rPr lang="pt-BR" sz="2400" dirty="0">
                <a:solidFill>
                  <a:srgbClr val="17375E"/>
                </a:solidFill>
                <a:latin typeface="Calibri"/>
              </a:rPr>
              <a:t>toda </a:t>
            </a:r>
            <a:r>
              <a:rPr lang="es-PY" sz="2400" dirty="0" smtClean="0">
                <a:solidFill>
                  <a:srgbClr val="17375E"/>
                </a:solidFill>
                <a:latin typeface="Calibri"/>
              </a:rPr>
              <a:t>la</a:t>
            </a:r>
            <a:r>
              <a:rPr lang="pt-BR" sz="2400" dirty="0" smtClean="0">
                <a:solidFill>
                  <a:srgbClr val="17375E"/>
                </a:solidFill>
                <a:latin typeface="Calibri"/>
              </a:rPr>
              <a:t> </a:t>
            </a:r>
            <a:r>
              <a:rPr lang="es-PY" sz="2400" dirty="0" smtClean="0">
                <a:solidFill>
                  <a:srgbClr val="17375E"/>
                </a:solidFill>
                <a:latin typeface="Calibri"/>
              </a:rPr>
              <a:t>organización</a:t>
            </a:r>
            <a:r>
              <a:rPr lang="pt-BR" sz="2400" dirty="0" smtClean="0">
                <a:solidFill>
                  <a:srgbClr val="17375E"/>
                </a:solidFill>
                <a:latin typeface="Calibri"/>
              </a:rPr>
              <a:t>.</a:t>
            </a:r>
            <a:endParaRPr lang="pt-BR" sz="2400" dirty="0">
              <a:solidFill>
                <a:srgbClr val="17375E"/>
              </a:solidFill>
              <a:latin typeface="Calibri"/>
            </a:endParaRPr>
          </a:p>
          <a:p>
            <a:pPr algn="just">
              <a:spcBef>
                <a:spcPts val="1400"/>
              </a:spcBef>
              <a:buFontTx/>
              <a:buAutoNum type="arabicPeriod"/>
            </a:pPr>
            <a:r>
              <a:rPr lang="es-PY" sz="2400" dirty="0" smtClean="0">
                <a:solidFill>
                  <a:srgbClr val="17375E"/>
                </a:solidFill>
                <a:latin typeface="Calibri"/>
              </a:rPr>
              <a:t>Formar la base de un </a:t>
            </a:r>
            <a:r>
              <a:rPr lang="es-PY" sz="2400" b="1" dirty="0" smtClean="0">
                <a:solidFill>
                  <a:srgbClr val="17375E"/>
                </a:solidFill>
                <a:latin typeface="Calibri"/>
              </a:rPr>
              <a:t>proceso</a:t>
            </a:r>
            <a:r>
              <a:rPr lang="es-PY" sz="2400" dirty="0" smtClean="0">
                <a:solidFill>
                  <a:srgbClr val="17375E"/>
                </a:solidFill>
                <a:latin typeface="Calibri"/>
              </a:rPr>
              <a:t> de gerenciamiento estratégico eficaz e integrado. </a:t>
            </a:r>
          </a:p>
          <a:p>
            <a:pPr algn="just">
              <a:spcBef>
                <a:spcPts val="1400"/>
              </a:spcBef>
            </a:pPr>
            <a:endParaRPr lang="pt-BR" sz="2400" dirty="0">
              <a:solidFill>
                <a:srgbClr val="17375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39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2" name="Text Box 2"/>
          <p:cNvSpPr txBox="1">
            <a:spLocks noChangeArrowheads="1"/>
          </p:cNvSpPr>
          <p:nvPr/>
        </p:nvSpPr>
        <p:spPr bwMode="auto">
          <a:xfrm>
            <a:off x="683687" y="67736"/>
            <a:ext cx="7632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lvl="1" indent="-471488"/>
            <a:r>
              <a:rPr lang="en-US" sz="2400" b="1" i="1" dirty="0" smtClean="0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BALANCED SCORECARD</a:t>
            </a:r>
            <a:r>
              <a:rPr lang="en-US" sz="2400" b="1" dirty="0" smtClean="0">
                <a:solidFill>
                  <a:srgbClr val="17375E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 FUNDAMENTO</a:t>
            </a:r>
            <a:endParaRPr lang="pt-BR" sz="2400" b="1" dirty="0">
              <a:solidFill>
                <a:srgbClr val="17375E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3708400" y="1268413"/>
            <a:ext cx="4845050" cy="23083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sz="2400" dirty="0" smtClean="0">
                <a:solidFill>
                  <a:srgbClr val="17375E"/>
                </a:solidFill>
                <a:latin typeface="Calibri"/>
              </a:rPr>
              <a:t>“</a:t>
            </a:r>
            <a:r>
              <a:rPr lang="pt-BR" sz="2400" dirty="0" smtClean="0">
                <a:solidFill>
                  <a:srgbClr val="17375E"/>
                </a:solidFill>
                <a:latin typeface="Calibri"/>
              </a:rPr>
              <a:t>Una empresa que implementa o BSC sabe que es </a:t>
            </a:r>
            <a:r>
              <a:rPr lang="es-PY" sz="2400" dirty="0" smtClean="0">
                <a:solidFill>
                  <a:srgbClr val="17375E"/>
                </a:solidFill>
                <a:latin typeface="Calibri"/>
              </a:rPr>
              <a:t>necesario</a:t>
            </a:r>
            <a:r>
              <a:rPr lang="pt-BR" sz="2400" dirty="0" smtClean="0">
                <a:solidFill>
                  <a:srgbClr val="17375E"/>
                </a:solidFill>
                <a:latin typeface="Calibri"/>
              </a:rPr>
              <a:t> </a:t>
            </a:r>
            <a:r>
              <a:rPr lang="es-PY" sz="2400" dirty="0" smtClean="0">
                <a:solidFill>
                  <a:srgbClr val="17375E"/>
                </a:solidFill>
                <a:latin typeface="Calibri"/>
              </a:rPr>
              <a:t>tener</a:t>
            </a:r>
            <a:r>
              <a:rPr lang="pt-BR" sz="2400" dirty="0" smtClean="0">
                <a:solidFill>
                  <a:srgbClr val="17375E"/>
                </a:solidFill>
                <a:latin typeface="Calibri"/>
              </a:rPr>
              <a:t> </a:t>
            </a:r>
            <a:r>
              <a:rPr lang="es-PY" sz="2400" dirty="0" smtClean="0">
                <a:solidFill>
                  <a:srgbClr val="17375E"/>
                </a:solidFill>
                <a:latin typeface="Calibri"/>
              </a:rPr>
              <a:t>buen</a:t>
            </a:r>
            <a:r>
              <a:rPr lang="pt-BR" sz="2400" dirty="0" smtClean="0">
                <a:solidFill>
                  <a:srgbClr val="17375E"/>
                </a:solidFill>
                <a:latin typeface="Calibri"/>
              </a:rPr>
              <a:t> </a:t>
            </a:r>
            <a:r>
              <a:rPr lang="es-PY" sz="2400" dirty="0" smtClean="0">
                <a:solidFill>
                  <a:srgbClr val="17375E"/>
                </a:solidFill>
                <a:latin typeface="Calibri"/>
              </a:rPr>
              <a:t>desempeño</a:t>
            </a:r>
            <a:r>
              <a:rPr lang="pt-BR" sz="2400" dirty="0" smtClean="0">
                <a:solidFill>
                  <a:srgbClr val="17375E"/>
                </a:solidFill>
                <a:latin typeface="Calibri"/>
              </a:rPr>
              <a:t> em </a:t>
            </a:r>
            <a:r>
              <a:rPr lang="es-PY" sz="2400" b="1" dirty="0" smtClean="0">
                <a:solidFill>
                  <a:srgbClr val="17375E"/>
                </a:solidFill>
                <a:latin typeface="Calibri"/>
              </a:rPr>
              <a:t>varios</a:t>
            </a:r>
            <a:r>
              <a:rPr lang="pt-BR" sz="2400" b="1" dirty="0" smtClean="0">
                <a:solidFill>
                  <a:srgbClr val="17375E"/>
                </a:solidFill>
                <a:latin typeface="Calibri"/>
              </a:rPr>
              <a:t> campos de resultado</a:t>
            </a:r>
            <a:r>
              <a:rPr lang="pt-BR" sz="2400" dirty="0" smtClean="0">
                <a:solidFill>
                  <a:srgbClr val="17375E"/>
                </a:solidFill>
                <a:latin typeface="Calibri"/>
              </a:rPr>
              <a:t>, </a:t>
            </a:r>
            <a:r>
              <a:rPr lang="pt-BR" sz="2400" dirty="0">
                <a:solidFill>
                  <a:srgbClr val="17375E"/>
                </a:solidFill>
                <a:latin typeface="Calibri"/>
              </a:rPr>
              <a:t>y</a:t>
            </a:r>
            <a:r>
              <a:rPr lang="pt-BR" sz="2400" dirty="0" smtClean="0">
                <a:solidFill>
                  <a:srgbClr val="17375E"/>
                </a:solidFill>
                <a:latin typeface="Calibri"/>
              </a:rPr>
              <a:t> no solo em </a:t>
            </a:r>
            <a:r>
              <a:rPr lang="es-PY" sz="2400" dirty="0" smtClean="0">
                <a:solidFill>
                  <a:srgbClr val="17375E"/>
                </a:solidFill>
                <a:latin typeface="Calibri"/>
              </a:rPr>
              <a:t>el</a:t>
            </a:r>
            <a:r>
              <a:rPr lang="pt-BR" sz="2400" dirty="0" smtClean="0">
                <a:solidFill>
                  <a:srgbClr val="17375E"/>
                </a:solidFill>
                <a:latin typeface="Calibri"/>
              </a:rPr>
              <a:t>  aspecto </a:t>
            </a:r>
            <a:r>
              <a:rPr lang="es-PY" sz="2400" dirty="0" smtClean="0">
                <a:solidFill>
                  <a:srgbClr val="17375E"/>
                </a:solidFill>
                <a:latin typeface="Calibri"/>
              </a:rPr>
              <a:t>financiero</a:t>
            </a:r>
            <a:r>
              <a:rPr lang="pt-BR" sz="2400" dirty="0" smtClean="0">
                <a:solidFill>
                  <a:srgbClr val="17375E"/>
                </a:solidFill>
                <a:latin typeface="Calibri"/>
              </a:rPr>
              <a:t>, para conseguir </a:t>
            </a:r>
            <a:r>
              <a:rPr lang="es-PY" sz="2400" dirty="0" smtClean="0">
                <a:solidFill>
                  <a:srgbClr val="17375E"/>
                </a:solidFill>
                <a:latin typeface="Calibri"/>
              </a:rPr>
              <a:t>éxito</a:t>
            </a:r>
            <a:r>
              <a:rPr lang="pt-BR" sz="2400" dirty="0" smtClean="0">
                <a:solidFill>
                  <a:srgbClr val="17375E"/>
                </a:solidFill>
                <a:latin typeface="Calibri"/>
              </a:rPr>
              <a:t> de largo </a:t>
            </a:r>
            <a:r>
              <a:rPr lang="es-PY" sz="2400" dirty="0" smtClean="0">
                <a:solidFill>
                  <a:srgbClr val="17375E"/>
                </a:solidFill>
                <a:latin typeface="Calibri"/>
              </a:rPr>
              <a:t>plazo</a:t>
            </a:r>
            <a:r>
              <a:rPr lang="en-US" sz="2400" dirty="0" smtClean="0">
                <a:solidFill>
                  <a:srgbClr val="17375E"/>
                </a:solidFill>
                <a:latin typeface="Calibri"/>
              </a:rPr>
              <a:t>.”</a:t>
            </a:r>
            <a:endParaRPr lang="pt-BR" sz="2400" dirty="0">
              <a:solidFill>
                <a:srgbClr val="17375E"/>
              </a:solidFill>
              <a:latin typeface="Calibri"/>
            </a:endParaRP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376238" y="5681663"/>
            <a:ext cx="1841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pt-BR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8" y="1297426"/>
            <a:ext cx="2586037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56461" y="4466076"/>
            <a:ext cx="229005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i="1" dirty="0">
                <a:solidFill>
                  <a:srgbClr val="17375E"/>
                </a:solidFill>
              </a:rPr>
              <a:t>Robert S. Kaplan</a:t>
            </a:r>
          </a:p>
        </p:txBody>
      </p:sp>
    </p:spTree>
    <p:extLst>
      <p:ext uri="{BB962C8B-B14F-4D97-AF65-F5344CB8AC3E}">
        <p14:creationId xmlns:p14="http://schemas.microsoft.com/office/powerpoint/2010/main" val="49645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1547813" y="1916113"/>
            <a:ext cx="2879725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ts val="175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pt-BR" sz="1400" dirty="0">
                <a:solidFill>
                  <a:prstClr val="white"/>
                </a:solidFill>
                <a:cs typeface="Arial" pitchFamily="34" charset="0"/>
              </a:rPr>
              <a:t>Para satisfazer </a:t>
            </a:r>
            <a:r>
              <a:rPr lang="pt-BR" sz="1400" dirty="0" smtClean="0">
                <a:solidFill>
                  <a:prstClr val="white"/>
                </a:solidFill>
                <a:cs typeface="Arial" pitchFamily="34" charset="0"/>
              </a:rPr>
              <a:t>a </a:t>
            </a:r>
            <a:r>
              <a:rPr lang="es-PY" sz="1400" dirty="0" smtClean="0">
                <a:solidFill>
                  <a:prstClr val="white"/>
                </a:solidFill>
                <a:cs typeface="Arial" pitchFamily="34" charset="0"/>
              </a:rPr>
              <a:t>los</a:t>
            </a:r>
            <a:r>
              <a:rPr lang="pt-BR" sz="14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PY" sz="1400" dirty="0" smtClean="0">
                <a:solidFill>
                  <a:prstClr val="white"/>
                </a:solidFill>
                <a:cs typeface="Arial" pitchFamily="34" charset="0"/>
              </a:rPr>
              <a:t>accionistas</a:t>
            </a:r>
            <a:r>
              <a:rPr lang="pt-BR" sz="1400" dirty="0" smtClean="0">
                <a:solidFill>
                  <a:prstClr val="white"/>
                </a:solidFill>
                <a:cs typeface="Arial" pitchFamily="34" charset="0"/>
              </a:rPr>
              <a:t>, </a:t>
            </a:r>
            <a:r>
              <a:rPr lang="es-PY" sz="1400" dirty="0" smtClean="0">
                <a:solidFill>
                  <a:prstClr val="white"/>
                </a:solidFill>
                <a:cs typeface="Arial" pitchFamily="34" charset="0"/>
              </a:rPr>
              <a:t>cuales</a:t>
            </a:r>
            <a:r>
              <a:rPr lang="pt-BR" sz="14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pt-BR" sz="1400" dirty="0">
                <a:solidFill>
                  <a:prstClr val="white"/>
                </a:solidFill>
                <a:cs typeface="Arial" pitchFamily="34" charset="0"/>
              </a:rPr>
              <a:t>objetivos </a:t>
            </a:r>
            <a:r>
              <a:rPr lang="es-PY" sz="1400" dirty="0" smtClean="0">
                <a:solidFill>
                  <a:prstClr val="white"/>
                </a:solidFill>
                <a:cs typeface="Arial" pitchFamily="34" charset="0"/>
              </a:rPr>
              <a:t>financieros</a:t>
            </a:r>
            <a:r>
              <a:rPr lang="pt-BR" sz="14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PY" sz="1400" dirty="0" smtClean="0">
                <a:solidFill>
                  <a:prstClr val="white"/>
                </a:solidFill>
                <a:cs typeface="Arial" pitchFamily="34" charset="0"/>
              </a:rPr>
              <a:t>debemos</a:t>
            </a:r>
            <a:r>
              <a:rPr lang="pt-BR" sz="1400" dirty="0" smtClean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es-PY" sz="1400" dirty="0" smtClean="0">
                <a:solidFill>
                  <a:prstClr val="white"/>
                </a:solidFill>
                <a:cs typeface="Arial" pitchFamily="34" charset="0"/>
              </a:rPr>
              <a:t>describir</a:t>
            </a:r>
            <a:r>
              <a:rPr lang="pt-BR" sz="1400" dirty="0" smtClean="0">
                <a:solidFill>
                  <a:prstClr val="white"/>
                </a:solidFill>
                <a:cs typeface="Arial" pitchFamily="34" charset="0"/>
              </a:rPr>
              <a:t>?</a:t>
            </a:r>
            <a:endParaRPr lang="pt-BR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1547813" y="2708275"/>
            <a:ext cx="2900362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175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s-PY" sz="1400" dirty="0" smtClean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Para cumpliremos los objetivos financieros, como debemos tratar nuestros clientes?</a:t>
            </a:r>
            <a:endParaRPr lang="es-PY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1547813" y="3500438"/>
            <a:ext cx="2879725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ts val="175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es-PY" sz="1400" dirty="0" smtClean="0">
                <a:solidFill>
                  <a:prstClr val="white"/>
                </a:solidFill>
                <a:cs typeface="Arial" pitchFamily="34" charset="0"/>
              </a:rPr>
              <a:t>Para cumpliremos los objetivos del cliente, en cuales procesos debemos ser excelentes?</a:t>
            </a:r>
            <a:endParaRPr lang="es-PY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1547813" y="4292600"/>
            <a:ext cx="2879725" cy="11695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ts val="175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es-PY" sz="1400" dirty="0" smtClean="0">
                <a:solidFill>
                  <a:prstClr val="white"/>
                </a:solidFill>
                <a:cs typeface="Arial" pitchFamily="34" charset="0"/>
              </a:rPr>
              <a:t>Para cumpliremos los objetivos de los procesos internos, cuales competencias, clima organizacional, capacitación e tecnologías debemos desarrollar?</a:t>
            </a:r>
            <a:endParaRPr lang="es-PY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75814" name="AutoShape 210"/>
          <p:cNvSpPr>
            <a:spLocks noChangeArrowheads="1"/>
          </p:cNvSpPr>
          <p:nvPr/>
        </p:nvSpPr>
        <p:spPr bwMode="auto">
          <a:xfrm>
            <a:off x="755650" y="1046693"/>
            <a:ext cx="3200400" cy="304800"/>
          </a:xfrm>
          <a:prstGeom prst="roundRect">
            <a:avLst>
              <a:gd name="adj" fmla="val 519"/>
            </a:avLst>
          </a:prstGeom>
          <a:solidFill>
            <a:schemeClr val="accent1">
              <a:lumMod val="75000"/>
            </a:schemeClr>
          </a:solidFill>
          <a:ln w="936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ts val="1075"/>
              </a:spcBef>
              <a:buClr>
                <a:srgbClr val="000000"/>
              </a:buClr>
              <a:buSzPct val="42000"/>
              <a:buFont typeface="Times New Roman" panose="02020603050405020304" pitchFamily="18" charset="0"/>
              <a:buNone/>
            </a:pPr>
            <a:r>
              <a:rPr lang="pt-BR" dirty="0">
                <a:solidFill>
                  <a:prstClr val="white"/>
                </a:solidFill>
                <a:latin typeface="Calibri"/>
              </a:rPr>
              <a:t>Objetivos </a:t>
            </a:r>
            <a:r>
              <a:rPr lang="es-PY" dirty="0" smtClean="0">
                <a:solidFill>
                  <a:prstClr val="white"/>
                </a:solidFill>
                <a:latin typeface="Calibri"/>
              </a:rPr>
              <a:t>Estratégicos</a:t>
            </a:r>
            <a:endParaRPr lang="es-PY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074" name="Line 18"/>
          <p:cNvSpPr>
            <a:spLocks noChangeShapeType="1"/>
          </p:cNvSpPr>
          <p:nvPr/>
        </p:nvSpPr>
        <p:spPr bwMode="auto">
          <a:xfrm>
            <a:off x="1187624" y="1358372"/>
            <a:ext cx="0" cy="4679950"/>
          </a:xfrm>
          <a:prstGeom prst="line">
            <a:avLst/>
          </a:prstGeom>
          <a:ln w="38100">
            <a:headEnd/>
            <a:tailEnd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>
            <a:off x="1187624" y="4652963"/>
            <a:ext cx="288751" cy="0"/>
          </a:xfrm>
          <a:prstGeom prst="line">
            <a:avLst/>
          </a:prstGeom>
          <a:ln w="38100"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73076" name="Line 20"/>
          <p:cNvSpPr>
            <a:spLocks noChangeShapeType="1"/>
          </p:cNvSpPr>
          <p:nvPr/>
        </p:nvSpPr>
        <p:spPr bwMode="auto">
          <a:xfrm>
            <a:off x="1187624" y="3860800"/>
            <a:ext cx="288751" cy="0"/>
          </a:xfrm>
          <a:prstGeom prst="line">
            <a:avLst/>
          </a:prstGeom>
          <a:ln w="38100"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73077" name="Line 21"/>
          <p:cNvSpPr>
            <a:spLocks noChangeShapeType="1"/>
          </p:cNvSpPr>
          <p:nvPr/>
        </p:nvSpPr>
        <p:spPr bwMode="auto">
          <a:xfrm>
            <a:off x="1187624" y="3068638"/>
            <a:ext cx="288751" cy="0"/>
          </a:xfrm>
          <a:prstGeom prst="line">
            <a:avLst/>
          </a:prstGeom>
          <a:ln w="38100"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73078" name="Line 22"/>
          <p:cNvSpPr>
            <a:spLocks noChangeShapeType="1"/>
          </p:cNvSpPr>
          <p:nvPr/>
        </p:nvSpPr>
        <p:spPr bwMode="auto">
          <a:xfrm>
            <a:off x="1187624" y="2276475"/>
            <a:ext cx="288751" cy="0"/>
          </a:xfrm>
          <a:prstGeom prst="line">
            <a:avLst/>
          </a:prstGeom>
          <a:ln w="38100"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73081" name="Rectangle 25"/>
          <p:cNvSpPr>
            <a:spLocks noChangeArrowheads="1"/>
          </p:cNvSpPr>
          <p:nvPr/>
        </p:nvSpPr>
        <p:spPr bwMode="auto">
          <a:xfrm>
            <a:off x="4498975" y="1916113"/>
            <a:ext cx="1441177" cy="4752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rgbClr val="003366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pt-BR" b="1">
                <a:solidFill>
                  <a:prstClr val="white"/>
                </a:solidFill>
                <a:latin typeface="Calibri"/>
              </a:rPr>
              <a:t>Indicadores</a:t>
            </a:r>
            <a:r>
              <a:rPr lang="pt-BR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/>
            <a:endParaRPr lang="pt-BR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082" name="Rectangle 26"/>
          <p:cNvSpPr>
            <a:spLocks noChangeArrowheads="1"/>
          </p:cNvSpPr>
          <p:nvPr/>
        </p:nvSpPr>
        <p:spPr bwMode="auto">
          <a:xfrm>
            <a:off x="6011862" y="1912086"/>
            <a:ext cx="1368425" cy="4752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rgbClr val="003366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pt-BR" b="1">
                <a:solidFill>
                  <a:prstClr val="white"/>
                </a:solidFill>
              </a:rPr>
              <a:t>Metas</a:t>
            </a:r>
          </a:p>
        </p:txBody>
      </p:sp>
      <p:sp>
        <p:nvSpPr>
          <p:cNvPr id="173083" name="Rectangle 27"/>
          <p:cNvSpPr>
            <a:spLocks noChangeArrowheads="1"/>
          </p:cNvSpPr>
          <p:nvPr/>
        </p:nvSpPr>
        <p:spPr bwMode="auto">
          <a:xfrm>
            <a:off x="7470775" y="1912085"/>
            <a:ext cx="1403350" cy="4752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rgbClr val="003366">
                <a:gamma/>
                <a:shade val="60000"/>
                <a:invGamma/>
              </a:srgbClr>
            </a:prstShdw>
          </a:effectLst>
          <a:extLst/>
        </p:spPr>
        <p:txBody>
          <a:bodyPr wrap="none" anchor="ctr"/>
          <a:lstStyle/>
          <a:p>
            <a:pPr algn="ctr">
              <a:defRPr/>
            </a:pPr>
            <a:r>
              <a:rPr lang="pt-BR" b="1" dirty="0" smtClean="0">
                <a:solidFill>
                  <a:prstClr val="white"/>
                </a:solidFill>
              </a:rPr>
              <a:t>Iniciativas/</a:t>
            </a:r>
          </a:p>
          <a:p>
            <a:pPr algn="ctr">
              <a:defRPr/>
            </a:pPr>
            <a:r>
              <a:rPr lang="es-PY" b="1" dirty="0" smtClean="0">
                <a:solidFill>
                  <a:prstClr val="white"/>
                </a:solidFill>
              </a:rPr>
              <a:t>Acciones</a:t>
            </a:r>
            <a:endParaRPr lang="es-PY" b="1" dirty="0">
              <a:solidFill>
                <a:prstClr val="white"/>
              </a:solidFill>
            </a:endParaRPr>
          </a:p>
        </p:txBody>
      </p:sp>
      <p:sp>
        <p:nvSpPr>
          <p:cNvPr id="173084" name="Text Box 28"/>
          <p:cNvSpPr txBox="1">
            <a:spLocks noChangeArrowheads="1"/>
          </p:cNvSpPr>
          <p:nvPr/>
        </p:nvSpPr>
        <p:spPr bwMode="auto">
          <a:xfrm>
            <a:off x="4859338" y="2005013"/>
            <a:ext cx="636587" cy="701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t-BR" sz="4000">
                <a:solidFill>
                  <a:prstClr val="white"/>
                </a:solidFill>
                <a:latin typeface="Calibri"/>
                <a:sym typeface="Wingdings" panose="05000000000000000000" pitchFamily="2" charset="2"/>
              </a:rPr>
              <a:t></a:t>
            </a:r>
          </a:p>
        </p:txBody>
      </p:sp>
      <p:sp>
        <p:nvSpPr>
          <p:cNvPr id="173085" name="Text Box 29"/>
          <p:cNvSpPr txBox="1">
            <a:spLocks noChangeArrowheads="1"/>
          </p:cNvSpPr>
          <p:nvPr/>
        </p:nvSpPr>
        <p:spPr bwMode="auto">
          <a:xfrm>
            <a:off x="6456363" y="1989138"/>
            <a:ext cx="636587" cy="701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t-BR" sz="4000">
                <a:solidFill>
                  <a:prstClr val="white"/>
                </a:solidFill>
                <a:latin typeface="Calibri"/>
                <a:sym typeface="Wingdings" panose="05000000000000000000" pitchFamily="2" charset="2"/>
              </a:rPr>
              <a:t></a:t>
            </a:r>
          </a:p>
        </p:txBody>
      </p:sp>
      <p:sp>
        <p:nvSpPr>
          <p:cNvPr id="173086" name="Text Box 30"/>
          <p:cNvSpPr txBox="1">
            <a:spLocks noChangeArrowheads="1"/>
          </p:cNvSpPr>
          <p:nvPr/>
        </p:nvSpPr>
        <p:spPr bwMode="auto">
          <a:xfrm>
            <a:off x="7896225" y="1989138"/>
            <a:ext cx="636588" cy="701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t-BR" sz="4000">
                <a:solidFill>
                  <a:prstClr val="white"/>
                </a:solidFill>
                <a:latin typeface="Calibri"/>
                <a:sym typeface="Wingdings" panose="05000000000000000000" pitchFamily="2" charset="2"/>
              </a:rPr>
              <a:t></a:t>
            </a:r>
          </a:p>
        </p:txBody>
      </p:sp>
      <p:sp>
        <p:nvSpPr>
          <p:cNvPr id="375826" name="AutoShape 210"/>
          <p:cNvSpPr>
            <a:spLocks noChangeArrowheads="1"/>
          </p:cNvSpPr>
          <p:nvPr/>
        </p:nvSpPr>
        <p:spPr bwMode="auto">
          <a:xfrm>
            <a:off x="4643438" y="5876925"/>
            <a:ext cx="4105275" cy="304800"/>
          </a:xfrm>
          <a:prstGeom prst="roundRect">
            <a:avLst>
              <a:gd name="adj" fmla="val 519"/>
            </a:avLst>
          </a:prstGeom>
          <a:solidFill>
            <a:schemeClr val="accent1">
              <a:lumMod val="75000"/>
            </a:scheme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ts val="1075"/>
              </a:spcBef>
              <a:buClr>
                <a:srgbClr val="000000"/>
              </a:buClr>
              <a:buSzPct val="42000"/>
              <a:buFont typeface="Times New Roman" panose="02020603050405020304" pitchFamily="18" charset="0"/>
              <a:buNone/>
            </a:pPr>
            <a:r>
              <a:rPr lang="pt-BR" dirty="0">
                <a:solidFill>
                  <a:prstClr val="white"/>
                </a:solidFill>
                <a:latin typeface="Calibri"/>
              </a:rPr>
              <a:t>Áreas de </a:t>
            </a:r>
            <a:r>
              <a:rPr lang="pt-BR" dirty="0" smtClean="0">
                <a:solidFill>
                  <a:prstClr val="white"/>
                </a:solidFill>
                <a:latin typeface="Calibri"/>
              </a:rPr>
              <a:t>Negocio</a:t>
            </a:r>
            <a:endParaRPr lang="pt-B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5827" name="AutoShape 210"/>
          <p:cNvSpPr>
            <a:spLocks noChangeArrowheads="1"/>
          </p:cNvSpPr>
          <p:nvPr/>
        </p:nvSpPr>
        <p:spPr bwMode="auto">
          <a:xfrm>
            <a:off x="4643438" y="6308725"/>
            <a:ext cx="4105275" cy="304800"/>
          </a:xfrm>
          <a:prstGeom prst="roundRect">
            <a:avLst>
              <a:gd name="adj" fmla="val 519"/>
            </a:avLst>
          </a:prstGeom>
          <a:solidFill>
            <a:schemeClr val="accent1">
              <a:lumMod val="75000"/>
            </a:schemeClr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ts val="1075"/>
              </a:spcBef>
              <a:buClr>
                <a:srgbClr val="000000"/>
              </a:buClr>
              <a:buSzPct val="42000"/>
              <a:buFont typeface="Times New Roman" panose="02020603050405020304" pitchFamily="18" charset="0"/>
              <a:buNone/>
            </a:pPr>
            <a:r>
              <a:rPr lang="pt-BR">
                <a:solidFill>
                  <a:prstClr val="white"/>
                </a:solidFill>
                <a:latin typeface="Calibri"/>
              </a:rPr>
              <a:t>Indivíduos</a:t>
            </a:r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091" name="Text Box 35"/>
          <p:cNvSpPr txBox="1">
            <a:spLocks noChangeArrowheads="1"/>
          </p:cNvSpPr>
          <p:nvPr/>
        </p:nvSpPr>
        <p:spPr bwMode="auto">
          <a:xfrm>
            <a:off x="1547813" y="5722938"/>
            <a:ext cx="2879725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spcBef>
                <a:spcPts val="175"/>
              </a:spcBef>
              <a:buClr>
                <a:srgbClr val="000000"/>
              </a:buClr>
              <a:buFont typeface="Times New Roman" pitchFamily="18" charset="0"/>
              <a:buNone/>
              <a:defRPr/>
            </a:pPr>
            <a:r>
              <a:rPr lang="es-PY" sz="1400" dirty="0" smtClean="0">
                <a:solidFill>
                  <a:prstClr val="white"/>
                </a:solidFill>
                <a:cs typeface="Arial" pitchFamily="34" charset="0"/>
              </a:rPr>
              <a:t>Para tener éxito de largo plazo con sustentabilidad, cuales acciones debemos desarrollar</a:t>
            </a:r>
            <a:r>
              <a:rPr lang="pt-BR" sz="1400" dirty="0" smtClean="0">
                <a:solidFill>
                  <a:prstClr val="white"/>
                </a:solidFill>
                <a:cs typeface="Arial" pitchFamily="34" charset="0"/>
              </a:rPr>
              <a:t>?</a:t>
            </a:r>
            <a:endParaRPr lang="pt-BR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3092" name="AutoShape 36"/>
          <p:cNvSpPr>
            <a:spLocks noChangeArrowheads="1"/>
          </p:cNvSpPr>
          <p:nvPr/>
        </p:nvSpPr>
        <p:spPr bwMode="auto">
          <a:xfrm>
            <a:off x="5075238" y="5734050"/>
            <a:ext cx="288925" cy="2159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093" name="AutoShape 37"/>
          <p:cNvSpPr>
            <a:spLocks noChangeArrowheads="1"/>
          </p:cNvSpPr>
          <p:nvPr/>
        </p:nvSpPr>
        <p:spPr bwMode="auto">
          <a:xfrm>
            <a:off x="6588125" y="5734050"/>
            <a:ext cx="288925" cy="2159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094" name="AutoShape 38"/>
          <p:cNvSpPr>
            <a:spLocks noChangeArrowheads="1"/>
          </p:cNvSpPr>
          <p:nvPr/>
        </p:nvSpPr>
        <p:spPr bwMode="auto">
          <a:xfrm>
            <a:off x="8027988" y="5734050"/>
            <a:ext cx="288925" cy="2159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095" name="AutoShape 39"/>
          <p:cNvSpPr>
            <a:spLocks noChangeArrowheads="1"/>
          </p:cNvSpPr>
          <p:nvPr/>
        </p:nvSpPr>
        <p:spPr bwMode="auto">
          <a:xfrm>
            <a:off x="5095875" y="6165850"/>
            <a:ext cx="288925" cy="2159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096" name="AutoShape 40"/>
          <p:cNvSpPr>
            <a:spLocks noChangeArrowheads="1"/>
          </p:cNvSpPr>
          <p:nvPr/>
        </p:nvSpPr>
        <p:spPr bwMode="auto">
          <a:xfrm>
            <a:off x="6608763" y="6165850"/>
            <a:ext cx="288925" cy="2159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097" name="AutoShape 41"/>
          <p:cNvSpPr>
            <a:spLocks noChangeArrowheads="1"/>
          </p:cNvSpPr>
          <p:nvPr/>
        </p:nvSpPr>
        <p:spPr bwMode="auto">
          <a:xfrm>
            <a:off x="8048625" y="6165850"/>
            <a:ext cx="288925" cy="215900"/>
          </a:xfrm>
          <a:prstGeom prst="upDownArrow">
            <a:avLst>
              <a:gd name="adj1" fmla="val 50000"/>
              <a:gd name="adj2" fmla="val 20000"/>
            </a:avLst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098" name="Line 42"/>
          <p:cNvSpPr>
            <a:spLocks noChangeShapeType="1"/>
          </p:cNvSpPr>
          <p:nvPr/>
        </p:nvSpPr>
        <p:spPr bwMode="auto">
          <a:xfrm flipV="1">
            <a:off x="1187624" y="6021387"/>
            <a:ext cx="288751" cy="7937"/>
          </a:xfrm>
          <a:prstGeom prst="line">
            <a:avLst/>
          </a:prstGeom>
          <a:ln w="38100"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375836" name="Text Box 2"/>
          <p:cNvSpPr txBox="1">
            <a:spLocks noChangeArrowheads="1"/>
          </p:cNvSpPr>
          <p:nvPr/>
        </p:nvSpPr>
        <p:spPr bwMode="auto">
          <a:xfrm>
            <a:off x="683687" y="237076"/>
            <a:ext cx="7632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lvl="1" indent="-471488"/>
            <a:r>
              <a:rPr lang="en-US" sz="2400" b="1" i="1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BALANCED SCORECARD </a:t>
            </a:r>
            <a:r>
              <a:rPr lang="en-US" sz="2400" b="1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A</a:t>
            </a:r>
            <a:r>
              <a:rPr lang="pt-BR" sz="2400" b="1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MPLIADO PARA LA </a:t>
            </a:r>
          </a:p>
          <a:p>
            <a:pPr marL="0" lvl="1" indent="-471488"/>
            <a:r>
              <a:rPr lang="pt-BR" sz="2400" b="1" dirty="0" smtClean="0">
                <a:solidFill>
                  <a:srgbClr val="17375E"/>
                </a:solidFill>
                <a:latin typeface="Calibri"/>
                <a:cs typeface="Arial" panose="020B0604020202020204" pitchFamily="34" charset="0"/>
              </a:rPr>
              <a:t>RESPONSABILIDAD SOCIAL</a:t>
            </a:r>
            <a:endParaRPr lang="pt-BR" sz="2400" b="1" dirty="0">
              <a:solidFill>
                <a:srgbClr val="17375E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7446" t="10606" r="4546" b="8062"/>
          <a:stretch/>
        </p:blipFill>
        <p:spPr bwMode="auto">
          <a:xfrm>
            <a:off x="686707" y="1297930"/>
            <a:ext cx="7770586" cy="506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1669"/>
            <a:ext cx="8391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lvl="1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600" b="1" dirty="0" smtClean="0">
                <a:solidFill>
                  <a:srgbClr val="0070C0"/>
                </a:solidFill>
                <a:latin typeface="+mj-lt"/>
                <a:cs typeface="Tahoma" pitchFamily="34" charset="0"/>
              </a:rPr>
              <a:t>PAINEL DE INDICADORES</a:t>
            </a:r>
            <a:endParaRPr lang="es-CO" sz="2600" b="1" dirty="0">
              <a:solidFill>
                <a:srgbClr val="0070C0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rrowheads="1"/>
          </p:cNvPicPr>
          <p:nvPr/>
        </p:nvPicPr>
        <p:blipFill rotWithShape="1">
          <a:blip r:embed="rId3" cstate="print"/>
          <a:srcRect l="19456" t="12771" r="19127" b="3255"/>
          <a:stretch/>
        </p:blipFill>
        <p:spPr bwMode="auto">
          <a:xfrm>
            <a:off x="1544134" y="1304544"/>
            <a:ext cx="6055732" cy="494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43274"/>
            <a:ext cx="8391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lvl="1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600" b="1" dirty="0" smtClean="0">
                <a:solidFill>
                  <a:srgbClr val="0070C0"/>
                </a:solidFill>
                <a:latin typeface="+mj-lt"/>
                <a:cs typeface="Tahoma" pitchFamily="34" charset="0"/>
              </a:rPr>
              <a:t>RELATÓRIO DE INDICADOR</a:t>
            </a:r>
            <a:endParaRPr lang="es-CO" sz="2600" b="1" dirty="0">
              <a:solidFill>
                <a:srgbClr val="0070C0"/>
              </a:solidFill>
              <a:latin typeface="+mj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885684" y="5156904"/>
            <a:ext cx="1222300" cy="6852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algn="ctr"/>
            <a:r>
              <a:rPr lang="pt-BR" sz="900" b="0" dirty="0" smtClean="0">
                <a:solidFill>
                  <a:schemeClr val="bg1"/>
                </a:solidFill>
              </a:rPr>
              <a:t>Temperatura </a:t>
            </a:r>
            <a:endParaRPr lang="pt-BR" sz="900" b="0" dirty="0">
              <a:solidFill>
                <a:schemeClr val="bg1"/>
              </a:solidFill>
            </a:endParaRPr>
          </a:p>
          <a:p>
            <a:pPr algn="ctr"/>
            <a:r>
              <a:rPr lang="pt-BR" sz="900" b="0" dirty="0">
                <a:solidFill>
                  <a:schemeClr val="bg1"/>
                </a:solidFill>
              </a:rPr>
              <a:t>da fábrica alta</a:t>
            </a:r>
          </a:p>
          <a:p>
            <a:pPr algn="ctr"/>
            <a:endParaRPr lang="pt-BR" sz="900" dirty="0"/>
          </a:p>
        </p:txBody>
      </p:sp>
      <p:sp>
        <p:nvSpPr>
          <p:cNvPr id="29" name="Retângulo 28"/>
          <p:cNvSpPr/>
          <p:nvPr/>
        </p:nvSpPr>
        <p:spPr>
          <a:xfrm>
            <a:off x="3269718" y="5156904"/>
            <a:ext cx="1222300" cy="6852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0" dirty="0">
                <a:solidFill>
                  <a:schemeClr val="bg1"/>
                </a:solidFill>
              </a:rPr>
              <a:t>Mal funcionamento </a:t>
            </a:r>
          </a:p>
          <a:p>
            <a:pPr algn="ctr"/>
            <a:r>
              <a:rPr lang="pt-BR" sz="900" b="0" dirty="0">
                <a:solidFill>
                  <a:schemeClr val="bg1"/>
                </a:solidFill>
              </a:rPr>
              <a:t>do ar condicionado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4653752" y="5156904"/>
            <a:ext cx="1222300" cy="6852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0" dirty="0">
                <a:solidFill>
                  <a:schemeClr val="bg1"/>
                </a:solidFill>
              </a:rPr>
              <a:t>Falta de manutenção</a:t>
            </a:r>
          </a:p>
          <a:p>
            <a:pPr algn="ctr"/>
            <a:r>
              <a:rPr lang="pt-BR" sz="900" b="0" dirty="0">
                <a:solidFill>
                  <a:schemeClr val="bg1"/>
                </a:solidFill>
              </a:rPr>
              <a:t>no sistema de </a:t>
            </a:r>
          </a:p>
          <a:p>
            <a:pPr algn="ctr"/>
            <a:r>
              <a:rPr lang="pt-BR" sz="900" b="0" dirty="0">
                <a:solidFill>
                  <a:schemeClr val="bg1"/>
                </a:solidFill>
              </a:rPr>
              <a:t>refrigeração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6037786" y="5156904"/>
            <a:ext cx="1222300" cy="6852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0" dirty="0">
                <a:solidFill>
                  <a:schemeClr val="bg1"/>
                </a:solidFill>
              </a:rPr>
              <a:t>Contrato de renovação com</a:t>
            </a:r>
          </a:p>
          <a:p>
            <a:pPr algn="ctr"/>
            <a:r>
              <a:rPr lang="pt-BR" sz="900" b="0" dirty="0">
                <a:solidFill>
                  <a:schemeClr val="bg1"/>
                </a:solidFill>
              </a:rPr>
              <a:t>empresa de manutenção</a:t>
            </a:r>
          </a:p>
          <a:p>
            <a:pPr algn="ctr"/>
            <a:r>
              <a:rPr lang="pt-BR" sz="900" b="0" dirty="0">
                <a:solidFill>
                  <a:schemeClr val="bg1"/>
                </a:solidFill>
              </a:rPr>
              <a:t> não foi renovado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7421820" y="5156904"/>
            <a:ext cx="1222300" cy="6852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0" dirty="0">
                <a:solidFill>
                  <a:schemeClr val="bg1"/>
                </a:solidFill>
              </a:rPr>
              <a:t>Falta de</a:t>
            </a:r>
          </a:p>
          <a:p>
            <a:pPr algn="ctr"/>
            <a:r>
              <a:rPr lang="pt-BR" sz="900" b="0" dirty="0">
                <a:solidFill>
                  <a:schemeClr val="bg1"/>
                </a:solidFill>
              </a:rPr>
              <a:t>orçamento</a:t>
            </a:r>
          </a:p>
        </p:txBody>
      </p:sp>
      <p:sp>
        <p:nvSpPr>
          <p:cNvPr id="33" name="Elipse 32"/>
          <p:cNvSpPr/>
          <p:nvPr/>
        </p:nvSpPr>
        <p:spPr>
          <a:xfrm>
            <a:off x="501650" y="5156904"/>
            <a:ext cx="1222300" cy="6852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0" dirty="0">
                <a:solidFill>
                  <a:schemeClr val="bg1"/>
                </a:solidFill>
              </a:rPr>
              <a:t>Máquina </a:t>
            </a:r>
          </a:p>
          <a:p>
            <a:pPr algn="ctr"/>
            <a:r>
              <a:rPr lang="pt-BR" sz="900" b="0" dirty="0">
                <a:solidFill>
                  <a:schemeClr val="bg1"/>
                </a:solidFill>
              </a:rPr>
              <a:t>quebrada</a:t>
            </a:r>
          </a:p>
        </p:txBody>
      </p:sp>
      <p:pic>
        <p:nvPicPr>
          <p:cNvPr id="19459" name="Picture 4"/>
          <p:cNvPicPr>
            <a:picLocks noChangeArrowheads="1"/>
          </p:cNvPicPr>
          <p:nvPr/>
        </p:nvPicPr>
        <p:blipFill>
          <a:blip r:embed="rId3" cstate="print"/>
          <a:srcRect l="3940" t="20748" r="34403" b="36793"/>
          <a:stretch>
            <a:fillRect/>
          </a:stretch>
        </p:blipFill>
        <p:spPr bwMode="auto">
          <a:xfrm>
            <a:off x="1469136" y="1804416"/>
            <a:ext cx="6205728" cy="27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5911"/>
            <a:ext cx="83915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lvl="1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600" b="1" dirty="0" smtClean="0">
                <a:solidFill>
                  <a:srgbClr val="0070C0"/>
                </a:solidFill>
                <a:latin typeface="+mj-lt"/>
                <a:cs typeface="Tahoma" pitchFamily="34" charset="0"/>
              </a:rPr>
              <a:t>RELATÓRIO DE FCA </a:t>
            </a:r>
          </a:p>
          <a:p>
            <a:pPr lvl="1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600" b="1" dirty="0" smtClean="0">
                <a:solidFill>
                  <a:srgbClr val="0070C0"/>
                </a:solidFill>
                <a:latin typeface="+mj-lt"/>
                <a:cs typeface="Tahoma" pitchFamily="34" charset="0"/>
              </a:rPr>
              <a:t>(FATO, CAUSA, AÇÃO)</a:t>
            </a:r>
            <a:endParaRPr lang="es-CO" sz="2600" b="1" dirty="0">
              <a:solidFill>
                <a:srgbClr val="0070C0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13" name="Imagem 12" descr="1347912097_stock_mail-filters-appl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H="1">
            <a:off x="3085522" y="5403699"/>
            <a:ext cx="191673" cy="191673"/>
          </a:xfrm>
          <a:prstGeom prst="rect">
            <a:avLst/>
          </a:prstGeom>
        </p:spPr>
      </p:pic>
      <p:pic>
        <p:nvPicPr>
          <p:cNvPr id="18" name="Imagem 17" descr="1347912097_stock_mail-filters-appl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H="1">
            <a:off x="4478160" y="5403698"/>
            <a:ext cx="191673" cy="191673"/>
          </a:xfrm>
          <a:prstGeom prst="rect">
            <a:avLst/>
          </a:prstGeom>
        </p:spPr>
      </p:pic>
      <p:pic>
        <p:nvPicPr>
          <p:cNvPr id="19" name="Imagem 18" descr="1347912097_stock_mail-filters-appl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H="1">
            <a:off x="5859700" y="5403698"/>
            <a:ext cx="191673" cy="191673"/>
          </a:xfrm>
          <a:prstGeom prst="rect">
            <a:avLst/>
          </a:prstGeom>
        </p:spPr>
      </p:pic>
      <p:pic>
        <p:nvPicPr>
          <p:cNvPr id="20" name="Imagem 19" descr="1347912097_stock_mail-filters-appl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H="1">
            <a:off x="7233868" y="5403698"/>
            <a:ext cx="191673" cy="191673"/>
          </a:xfrm>
          <a:prstGeom prst="rect">
            <a:avLst/>
          </a:prstGeom>
        </p:spPr>
      </p:pic>
      <p:pic>
        <p:nvPicPr>
          <p:cNvPr id="22" name="Imagem 21" descr="1347912097_stock_mail-filters-appl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H="1">
            <a:off x="1703817" y="5403699"/>
            <a:ext cx="191673" cy="191673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2220156" y="4908406"/>
            <a:ext cx="5533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CAUSA 1</a:t>
            </a:r>
            <a:endParaRPr lang="pt-BR" sz="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604190" y="4917505"/>
            <a:ext cx="5533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CAUSA 2</a:t>
            </a:r>
            <a:endParaRPr lang="pt-BR" sz="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4988224" y="4906132"/>
            <a:ext cx="5533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CAUSA 3</a:t>
            </a:r>
            <a:endParaRPr lang="pt-BR" sz="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372258" y="4926604"/>
            <a:ext cx="5533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CAUSA 4</a:t>
            </a:r>
            <a:endParaRPr lang="pt-BR" sz="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756292" y="4912956"/>
            <a:ext cx="5533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CAUSA 5</a:t>
            </a:r>
            <a:endParaRPr lang="pt-BR" sz="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38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683568" y="1124744"/>
            <a:ext cx="8089602" cy="3745011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l" eaLnBrk="1" hangingPunct="1">
              <a:lnSpc>
                <a:spcPct val="100000"/>
              </a:lnSpc>
              <a:spcBef>
                <a:spcPts val="1000"/>
              </a:spcBef>
              <a:buClr>
                <a:srgbClr val="FF5008"/>
              </a:buClr>
              <a:buSzPct val="135000"/>
              <a:buFontTx/>
              <a:buNone/>
            </a:pPr>
            <a:r>
              <a:rPr lang="en-US" sz="1800" dirty="0" smtClean="0">
                <a:solidFill>
                  <a:srgbClr val="E59609"/>
                </a:solidFill>
                <a:latin typeface="Calibri"/>
              </a:rPr>
              <a:t>CINCO RAZÕES:</a:t>
            </a:r>
          </a:p>
          <a:p>
            <a:pPr marL="360000" lvl="1" indent="-360000" eaLnBrk="1" hangingPunct="1">
              <a:lnSpc>
                <a:spcPct val="100000"/>
              </a:lnSpc>
              <a:spcBef>
                <a:spcPts val="1000"/>
              </a:spcBef>
              <a:buClr>
                <a:srgbClr val="0070C0"/>
              </a:buClr>
              <a:buSzTx/>
              <a:buFont typeface="Arial" pitchFamily="34" charset="0"/>
              <a:buChar char="•"/>
            </a:pPr>
            <a:r>
              <a:rPr lang="es-PY" sz="18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Estrategia defectuosa o mal concebida  nace condenada al fracaso.</a:t>
            </a:r>
          </a:p>
          <a:p>
            <a:pPr marL="360000" lvl="1" indent="-360000" eaLnBrk="1" hangingPunct="1">
              <a:lnSpc>
                <a:spcPct val="100000"/>
              </a:lnSpc>
              <a:spcBef>
                <a:spcPts val="1000"/>
              </a:spcBef>
              <a:buClr>
                <a:srgbClr val="0070C0"/>
              </a:buClr>
              <a:buSzTx/>
              <a:buFont typeface="Arial" pitchFamily="34" charset="0"/>
              <a:buChar char="•"/>
            </a:pPr>
            <a:r>
              <a:rPr lang="es-PY" sz="18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Factores</a:t>
            </a:r>
            <a:r>
              <a:rPr lang="en-US" sz="18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s-PY" sz="18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externos</a:t>
            </a:r>
            <a:r>
              <a:rPr lang="en-US" sz="18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s-PY" sz="18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surgen</a:t>
            </a:r>
            <a:r>
              <a:rPr lang="en-US" sz="18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e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escapan</a:t>
            </a:r>
            <a:r>
              <a:rPr lang="en-US" sz="18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al control </a:t>
            </a:r>
            <a:r>
              <a:rPr lang="en-US" sz="1800" b="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gerencial</a:t>
            </a:r>
            <a:r>
              <a:rPr lang="en-US" sz="1800" b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.</a:t>
            </a:r>
          </a:p>
          <a:p>
            <a:pPr marL="360000" lvl="1" indent="-360000" eaLnBrk="1" hangingPunct="1">
              <a:lnSpc>
                <a:spcPct val="100000"/>
              </a:lnSpc>
              <a:spcBef>
                <a:spcPts val="1000"/>
              </a:spcBef>
              <a:buClr>
                <a:srgbClr val="0070C0"/>
              </a:buClr>
              <a:buSzTx/>
              <a:buFont typeface="Arial" pitchFamily="34" charset="0"/>
              <a:buChar char="•"/>
            </a:pPr>
            <a:endParaRPr lang="en-US" sz="1800" b="0" dirty="0" smtClean="0">
              <a:solidFill>
                <a:prstClr val="black"/>
              </a:solidFill>
              <a:latin typeface="Calibri"/>
            </a:endParaRPr>
          </a:p>
          <a:p>
            <a:pPr marL="360000" lvl="1" indent="-360000" eaLnBrk="1" hangingPunct="1">
              <a:lnSpc>
                <a:spcPct val="100000"/>
              </a:lnSpc>
              <a:spcBef>
                <a:spcPts val="1000"/>
              </a:spcBef>
              <a:buClr>
                <a:srgbClr val="0070C0"/>
              </a:buClr>
              <a:buSzTx/>
              <a:buFont typeface="Arial" pitchFamily="34" charset="0"/>
              <a:buChar char="•"/>
            </a:pPr>
            <a:r>
              <a:rPr lang="es-PY" sz="1800" b="0" dirty="0" smtClean="0">
                <a:solidFill>
                  <a:prstClr val="black"/>
                </a:solidFill>
                <a:latin typeface="Calibri"/>
              </a:rPr>
              <a:t>Implementación demasiado  demorada y atropellada por diferentes  eventos, la estrategia, se vuelve obsoleta.</a:t>
            </a:r>
          </a:p>
          <a:p>
            <a:pPr marL="360000" lvl="1" indent="-360000" eaLnBrk="1" hangingPunct="1">
              <a:lnSpc>
                <a:spcPct val="100000"/>
              </a:lnSpc>
              <a:spcBef>
                <a:spcPts val="1000"/>
              </a:spcBef>
              <a:buClr>
                <a:srgbClr val="0070C0"/>
              </a:buClr>
              <a:buSzTx/>
              <a:buFont typeface="Arial" pitchFamily="34" charset="0"/>
              <a:buChar char="•"/>
            </a:pPr>
            <a:r>
              <a:rPr lang="es-PY" sz="1800" b="0" dirty="0" smtClean="0">
                <a:solidFill>
                  <a:prstClr val="black"/>
                </a:solidFill>
                <a:latin typeface="Calibri"/>
              </a:rPr>
              <a:t>Organización desalineada perjudica el desdoblamiento de la estrategia.</a:t>
            </a:r>
          </a:p>
          <a:p>
            <a:pPr marL="360000" lvl="1" indent="-360000" eaLnBrk="1" hangingPunct="1">
              <a:lnSpc>
                <a:spcPct val="100000"/>
              </a:lnSpc>
              <a:spcBef>
                <a:spcPts val="1000"/>
              </a:spcBef>
              <a:buClr>
                <a:srgbClr val="0070C0"/>
              </a:buClr>
              <a:buSzTx/>
              <a:buFont typeface="Arial" pitchFamily="34" charset="0"/>
              <a:buChar char="•"/>
            </a:pPr>
            <a:r>
              <a:rPr lang="es-PY" dirty="0" smtClean="0">
                <a:solidFill>
                  <a:prstClr val="black"/>
                </a:solidFill>
                <a:latin typeface="Calibri"/>
              </a:rPr>
              <a:t>Lo</a:t>
            </a:r>
            <a:r>
              <a:rPr lang="es-PY" sz="1800" b="0" dirty="0" smtClean="0">
                <a:solidFill>
                  <a:prstClr val="black"/>
                </a:solidFill>
                <a:latin typeface="Calibri"/>
              </a:rPr>
              <a:t>s controles gerenciales de resultados no incluyen  control de la  estrategia.</a:t>
            </a:r>
          </a:p>
          <a:p>
            <a:pPr algn="ctr" eaLnBrk="1" hangingPunct="1">
              <a:lnSpc>
                <a:spcPct val="100000"/>
              </a:lnSpc>
              <a:spcBef>
                <a:spcPts val="1000"/>
              </a:spcBef>
              <a:buClr>
                <a:srgbClr val="4F81BD"/>
              </a:buClr>
              <a:buSzTx/>
              <a:buFont typeface="Arial" pitchFamily="34" charset="0"/>
              <a:buChar char="•"/>
            </a:pPr>
            <a:endParaRPr lang="pt-BR" sz="1800" b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467543" y="2381249"/>
            <a:ext cx="8590731" cy="2504233"/>
          </a:xfrm>
          <a:prstGeom prst="ellipse">
            <a:avLst/>
          </a:prstGeom>
          <a:noFill/>
          <a:ln w="38100">
            <a:solidFill>
              <a:schemeClr val="accent6"/>
            </a:solidFill>
            <a:round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</a:extLst>
        </p:spPr>
        <p:txBody>
          <a:bodyPr wrap="none" anchor="ctr"/>
          <a:lstStyle/>
          <a:p>
            <a:pPr algn="l" eaLnBrk="1" hangingPunct="1">
              <a:lnSpc>
                <a:spcPct val="145000"/>
              </a:lnSpc>
              <a:buClrTx/>
              <a:buSzTx/>
              <a:buFontTx/>
              <a:buNone/>
            </a:pPr>
            <a:endParaRPr lang="pt-BR" sz="1800" b="0">
              <a:solidFill>
                <a:srgbClr val="4E4F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924101" name="Rectangle 5"/>
          <p:cNvSpPr>
            <a:spLocks noChangeArrowheads="1"/>
          </p:cNvSpPr>
          <p:nvPr/>
        </p:nvSpPr>
        <p:spPr bwMode="blackWhite">
          <a:xfrm>
            <a:off x="755650" y="5159846"/>
            <a:ext cx="7920038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folHlink"/>
                    </a:gs>
                    <a:gs pos="50000">
                      <a:schemeClr val="bg1"/>
                    </a:gs>
                    <a:gs pos="100000">
                      <a:schemeClr val="folHlink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es-PY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</a:t>
            </a:r>
            <a:r>
              <a:rPr lang="pt-BR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mas </a:t>
            </a:r>
            <a:r>
              <a:rPr lang="pt-BR" sz="18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 70% </a:t>
            </a:r>
            <a:r>
              <a:rPr lang="pt-BR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 </a:t>
            </a:r>
            <a:r>
              <a:rPr lang="es-PY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las</a:t>
            </a:r>
            <a:r>
              <a:rPr lang="pt-BR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PY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fallas</a:t>
            </a:r>
            <a:r>
              <a:rPr lang="pt-BR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s-PY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el</a:t>
            </a:r>
            <a:r>
              <a:rPr lang="pt-BR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pt-BR" sz="18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problema real não </a:t>
            </a:r>
            <a:r>
              <a:rPr lang="pt-BR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  </a:t>
            </a:r>
            <a:r>
              <a:rPr lang="es-PY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la</a:t>
            </a:r>
            <a:r>
              <a:rPr lang="pt-BR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PY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calidad</a:t>
            </a:r>
            <a:r>
              <a:rPr lang="pt-BR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s-PY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la</a:t>
            </a:r>
            <a:r>
              <a:rPr lang="pt-BR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PY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estrategia</a:t>
            </a:r>
            <a:r>
              <a:rPr lang="pt-BR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pt-BR" sz="18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... </a:t>
            </a:r>
            <a:r>
              <a:rPr lang="pt-BR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pt-BR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pt-BR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  </a:t>
            </a:r>
            <a:r>
              <a:rPr lang="es-PY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la</a:t>
            </a:r>
            <a:r>
              <a:rPr lang="pt-BR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PY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calidad</a:t>
            </a:r>
            <a:r>
              <a:rPr lang="pt-BR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 </a:t>
            </a:r>
            <a:r>
              <a:rPr lang="es-PY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la</a:t>
            </a:r>
            <a:r>
              <a:rPr lang="pt-BR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</a:t>
            </a:r>
            <a:r>
              <a:rPr lang="es-PY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ejecución</a:t>
            </a:r>
            <a:r>
              <a:rPr lang="pt-BR" sz="1800" b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pt-BR" sz="18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..</a:t>
            </a:r>
            <a:r>
              <a:rPr lang="en-US" sz="18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  <a:endParaRPr lang="pt-BR" sz="1800" b="0" i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0"/>
            <a:ext cx="8391525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24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marL="457145" lvl="1" algn="l">
              <a:lnSpc>
                <a:spcPct val="100000"/>
              </a:lnSpc>
              <a:buClrTx/>
              <a:buSzTx/>
              <a:buFontTx/>
              <a:buNone/>
            </a:pPr>
            <a:r>
              <a:rPr lang="es-CO" sz="2400" b="0" dirty="0" smtClean="0">
                <a:solidFill>
                  <a:prstClr val="black"/>
                </a:solidFill>
                <a:ea typeface="+mn-ea"/>
                <a:cs typeface="+mn-cs"/>
              </a:rPr>
              <a:t>Por qué la ejecución de la estrategia no funciona?</a:t>
            </a:r>
            <a:endParaRPr lang="es-CO" sz="2400" b="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Seta para a direita 3"/>
          <p:cNvSpPr/>
          <p:nvPr/>
        </p:nvSpPr>
        <p:spPr>
          <a:xfrm rot="18550579">
            <a:off x="2717389" y="4495469"/>
            <a:ext cx="792088" cy="59417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pt-BR" sz="1800" b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1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48228" y="1596573"/>
            <a:ext cx="6894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5400" dirty="0"/>
          </a:p>
          <a:p>
            <a:pPr algn="ctr"/>
            <a:endParaRPr lang="pt-BR" sz="5400" dirty="0"/>
          </a:p>
          <a:p>
            <a:pPr algn="ctr"/>
            <a:r>
              <a:rPr lang="pt-BR" sz="5400" dirty="0" smtClean="0"/>
              <a:t>ESTRATÉGIA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454331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9943" y="711200"/>
            <a:ext cx="865851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Referencias;</a:t>
            </a:r>
          </a:p>
          <a:p>
            <a:endParaRPr lang="pt-BR" dirty="0"/>
          </a:p>
          <a:p>
            <a:r>
              <a:rPr lang="pt-BR" dirty="0" smtClean="0"/>
              <a:t>Peter </a:t>
            </a:r>
            <a:r>
              <a:rPr lang="pt-BR" dirty="0" err="1" smtClean="0"/>
              <a:t>Ducker</a:t>
            </a:r>
            <a:r>
              <a:rPr lang="pt-BR" dirty="0" smtClean="0"/>
              <a:t>:</a:t>
            </a:r>
          </a:p>
          <a:p>
            <a:r>
              <a:rPr lang="pt-BR" dirty="0" smtClean="0"/>
              <a:t>-   Administrando em tempo de grandes mudanças ,</a:t>
            </a:r>
          </a:p>
          <a:p>
            <a:r>
              <a:rPr lang="pt-BR" dirty="0" smtClean="0"/>
              <a:t> ano 1999 Editora Pioneira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 nova era da administração </a:t>
            </a:r>
          </a:p>
          <a:p>
            <a:r>
              <a:rPr lang="pt-BR" dirty="0" smtClean="0"/>
              <a:t>ano 1986 , Editora Pioneira</a:t>
            </a:r>
          </a:p>
          <a:p>
            <a:endParaRPr lang="pt-BR" dirty="0"/>
          </a:p>
          <a:p>
            <a:r>
              <a:rPr lang="pt-BR" dirty="0" smtClean="0"/>
              <a:t>Michael Porter 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Estratégia Competitiva , 2004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Estratégia competitiva essenciais , 1999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r>
              <a:rPr lang="pt-BR" dirty="0" smtClean="0"/>
              <a:t>W. Chan Kim e Renée </a:t>
            </a:r>
            <a:r>
              <a:rPr lang="pt-BR" dirty="0" err="1" smtClean="0"/>
              <a:t>Manborgne</a:t>
            </a:r>
            <a:endParaRPr lang="pt-BR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A essência </a:t>
            </a:r>
            <a:r>
              <a:rPr lang="pt-BR" dirty="0" err="1" smtClean="0"/>
              <a:t>so</a:t>
            </a:r>
            <a:r>
              <a:rPr lang="pt-BR" dirty="0" smtClean="0"/>
              <a:t> oceano Azul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r>
              <a:rPr lang="pt-BR" dirty="0" smtClean="0"/>
              <a:t>Robert S Kaplan</a:t>
            </a:r>
          </a:p>
          <a:p>
            <a:r>
              <a:rPr lang="pt-BR" dirty="0" smtClean="0"/>
              <a:t>David P Norton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Balance </a:t>
            </a:r>
            <a:r>
              <a:rPr lang="pt-BR" dirty="0" err="1" smtClean="0"/>
              <a:t>scorecard</a:t>
            </a:r>
            <a:r>
              <a:rPr lang="pt-BR" dirty="0" smtClean="0"/>
              <a:t> , mapas estratégicos 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7353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/>
        </p:nvSpPr>
        <p:spPr>
          <a:xfrm>
            <a:off x="1884800" y="3011534"/>
            <a:ext cx="3021350" cy="3544300"/>
          </a:xfrm>
          <a:prstGeom prst="flowChartExtract">
            <a:avLst/>
          </a:prstGeom>
          <a:solidFill>
            <a:srgbClr val="07376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2230935" y="3023604"/>
            <a:ext cx="2329050" cy="2732160"/>
          </a:xfrm>
          <a:prstGeom prst="flowChartExtract">
            <a:avLst/>
          </a:prstGeom>
          <a:solidFill>
            <a:srgbClr val="0B539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2577091" y="3023604"/>
            <a:ext cx="1636725" cy="1920011"/>
          </a:xfrm>
          <a:prstGeom prst="flowChartExtract">
            <a:avLst/>
          </a:prstGeom>
          <a:solidFill>
            <a:srgbClr val="3D8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 txBox="1"/>
          <p:nvPr/>
        </p:nvSpPr>
        <p:spPr>
          <a:xfrm>
            <a:off x="4014975" y="348133"/>
            <a:ext cx="4938300" cy="75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9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COMITÊ DE PRESIDENTES |</a:t>
            </a:r>
            <a:r>
              <a:rPr lang="en" sz="900" b="1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 REDE PAEX </a:t>
            </a:r>
            <a:r>
              <a:rPr lang="en" sz="90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| 2015 </a:t>
            </a:r>
          </a:p>
        </p:txBody>
      </p:sp>
      <p:sp>
        <p:nvSpPr>
          <p:cNvPr id="314" name="Shape 314"/>
          <p:cNvSpPr/>
          <p:nvPr/>
        </p:nvSpPr>
        <p:spPr>
          <a:xfrm>
            <a:off x="364450" y="1071833"/>
            <a:ext cx="109200" cy="811200"/>
          </a:xfrm>
          <a:prstGeom prst="rect">
            <a:avLst/>
          </a:prstGeom>
          <a:solidFill>
            <a:srgbClr val="BCB09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549526" y="892867"/>
            <a:ext cx="7858499" cy="85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s-PY" sz="30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LAS BASES DE PREPARACIÓN</a:t>
            </a:r>
            <a:endParaRPr lang="es-PY" sz="3000" dirty="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549526" y="1492500"/>
            <a:ext cx="7268699" cy="75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LAS </a:t>
            </a:r>
            <a:r>
              <a:rPr lang="en" dirty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BASES QUE </a:t>
            </a:r>
            <a:r>
              <a:rPr lang="en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SUSTENTARAN UM PLAN </a:t>
            </a:r>
            <a:r>
              <a:rPr lang="en" dirty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DE </a:t>
            </a:r>
            <a:r>
              <a:rPr lang="es-PY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CRESCIMENTO</a:t>
            </a:r>
            <a:endParaRPr lang="es-PY" dirty="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549525" y="2111733"/>
            <a:ext cx="8033100" cy="81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Las </a:t>
            </a:r>
            <a:r>
              <a:rPr lang="en" sz="1200" dirty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4 bases </a:t>
            </a:r>
            <a:r>
              <a:rPr lang="en" sz="12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del proceso </a:t>
            </a:r>
            <a:r>
              <a:rPr lang="en" sz="1200" dirty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de </a:t>
            </a:r>
            <a:r>
              <a:rPr lang="en" sz="12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preparación llevam </a:t>
            </a:r>
            <a:r>
              <a:rPr lang="en" sz="1200" dirty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a </a:t>
            </a:r>
            <a:r>
              <a:rPr lang="en" sz="12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una </a:t>
            </a:r>
            <a:r>
              <a:rPr lang="en" sz="1200" dirty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empresa </a:t>
            </a:r>
            <a:r>
              <a:rPr lang="en" sz="12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mejor estructurada</a:t>
            </a:r>
            <a:r>
              <a:rPr lang="en" sz="1200" dirty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, </a:t>
            </a:r>
            <a:r>
              <a:rPr lang="en" sz="12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mas </a:t>
            </a:r>
            <a:r>
              <a:rPr lang="en" sz="1200" dirty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valorizada </a:t>
            </a:r>
            <a:r>
              <a:rPr lang="en" sz="12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y lista </a:t>
            </a:r>
            <a:r>
              <a:rPr lang="en" sz="1200" dirty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para </a:t>
            </a:r>
            <a:r>
              <a:rPr lang="en" sz="12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cualquier operación financiera y/o </a:t>
            </a:r>
            <a:r>
              <a:rPr lang="en" sz="1200" dirty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estratégica que </a:t>
            </a:r>
            <a:r>
              <a:rPr lang="en" sz="12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optimize su estructura </a:t>
            </a:r>
            <a:r>
              <a:rPr lang="en" sz="1200" dirty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de capital.</a:t>
            </a:r>
          </a:p>
        </p:txBody>
      </p:sp>
      <p:sp>
        <p:nvSpPr>
          <p:cNvPr id="319" name="Shape 319"/>
          <p:cNvSpPr/>
          <p:nvPr/>
        </p:nvSpPr>
        <p:spPr>
          <a:xfrm>
            <a:off x="2928266" y="3023604"/>
            <a:ext cx="934375" cy="1096117"/>
          </a:xfrm>
          <a:prstGeom prst="flowChartExtract">
            <a:avLst/>
          </a:prstGeom>
          <a:solidFill>
            <a:srgbClr val="6FA8D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 txBox="1"/>
          <p:nvPr/>
        </p:nvSpPr>
        <p:spPr>
          <a:xfrm>
            <a:off x="3784950" y="3023601"/>
            <a:ext cx="1822500" cy="109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s-PY" sz="900" b="1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GOVERNANZA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s-PY" sz="9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Organización Societaria      Consejo Consultivo/</a:t>
            </a:r>
            <a:r>
              <a:rPr lang="es-PY" sz="900" dirty="0" err="1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Comites</a:t>
            </a:r>
            <a:endParaRPr lang="es-PY" sz="900" dirty="0" smtClean="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s-PY" sz="9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Mejores Prácticas</a:t>
            </a:r>
            <a:endParaRPr lang="es-PY" sz="900" dirty="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4177426" y="4012834"/>
            <a:ext cx="1636799" cy="98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b="1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ESTRATEGIA </a:t>
            </a:r>
            <a:endParaRPr lang="en" sz="900" b="1" dirty="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dirty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Modelo de </a:t>
            </a:r>
            <a:r>
              <a:rPr lang="en" sz="9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negocio</a:t>
            </a:r>
            <a:endParaRPr lang="en" sz="900" dirty="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Planificación estratégica</a:t>
            </a:r>
            <a:endParaRPr lang="en" sz="900" dirty="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22222"/>
              <a:buFont typeface="Arial"/>
              <a:buNone/>
            </a:pPr>
            <a:r>
              <a:rPr lang="pt-BR" sz="9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Y</a:t>
            </a:r>
            <a:r>
              <a:rPr lang="en" sz="9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 control </a:t>
            </a:r>
            <a:r>
              <a:rPr lang="en" sz="900" dirty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de </a:t>
            </a:r>
            <a:r>
              <a:rPr lang="en" sz="9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riesgo</a:t>
            </a:r>
            <a:endParaRPr lang="en" sz="900" dirty="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22" name="Shape 322"/>
          <p:cNvSpPr txBox="1"/>
          <p:nvPr/>
        </p:nvSpPr>
        <p:spPr>
          <a:xfrm>
            <a:off x="4588600" y="4847867"/>
            <a:ext cx="2271900" cy="109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 b="1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FINANCIERA</a:t>
            </a:r>
            <a:endParaRPr lang="en" sz="900" b="1" dirty="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Análisis financiero y flujo </a:t>
            </a:r>
            <a:r>
              <a:rPr lang="en" sz="900" dirty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de </a:t>
            </a:r>
            <a:r>
              <a:rPr lang="en" sz="9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caja</a:t>
            </a:r>
            <a:endParaRPr lang="en" sz="900" dirty="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 dirty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Perfil </a:t>
            </a:r>
            <a:r>
              <a:rPr lang="en" sz="9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de deuda </a:t>
            </a:r>
            <a:r>
              <a:rPr lang="en" sz="900" dirty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e </a:t>
            </a:r>
            <a:r>
              <a:rPr lang="en" sz="9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Gerenciamiento Financiero/ Budget</a:t>
            </a:r>
            <a:endParaRPr lang="en" sz="900" dirty="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23" name="Shape 323"/>
          <p:cNvSpPr txBox="1"/>
          <p:nvPr/>
        </p:nvSpPr>
        <p:spPr>
          <a:xfrm>
            <a:off x="4906151" y="5716934"/>
            <a:ext cx="1636799" cy="98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 b="1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GERENCIAMIENTO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9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Ejecución</a:t>
            </a:r>
            <a:endParaRPr lang="en" sz="900" dirty="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 dirty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Controles internos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9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Reportes gerenciales</a:t>
            </a:r>
            <a:endParaRPr lang="en" sz="900" dirty="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900" dirty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Indicadores de </a:t>
            </a:r>
            <a:r>
              <a:rPr lang="en" sz="900" dirty="0" smtClean="0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Gerenciamiento</a:t>
            </a:r>
            <a:endParaRPr lang="en" sz="900" dirty="0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  <p:extLst>
      <p:ext uri="{BB962C8B-B14F-4D97-AF65-F5344CB8AC3E}">
        <p14:creationId xmlns:p14="http://schemas.microsoft.com/office/powerpoint/2010/main" val="10436940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9"/>
          <p:cNvSpPr txBox="1">
            <a:spLocks noChangeArrowheads="1"/>
          </p:cNvSpPr>
          <p:nvPr/>
        </p:nvSpPr>
        <p:spPr bwMode="auto">
          <a:xfrm>
            <a:off x="1187450" y="3000375"/>
            <a:ext cx="100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2000" dirty="0">
              <a:latin typeface="Arial" panose="020B0604020202020204" pitchFamily="34" charset="0"/>
            </a:endParaRPr>
          </a:p>
        </p:txBody>
      </p:sp>
      <p:sp>
        <p:nvSpPr>
          <p:cNvPr id="76805" name="Text Box 10"/>
          <p:cNvSpPr txBox="1">
            <a:spLocks noChangeArrowheads="1"/>
          </p:cNvSpPr>
          <p:nvPr/>
        </p:nvSpPr>
        <p:spPr bwMode="auto">
          <a:xfrm>
            <a:off x="4159762" y="5190099"/>
            <a:ext cx="2234031" cy="16004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66688" indent="-1111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 dirty="0" smtClean="0">
                <a:latin typeface="Arial" panose="020B0604020202020204" pitchFamily="34" charset="0"/>
              </a:rPr>
              <a:t>VI. Painel de Bordo e Iniciativas Estratégicas: </a:t>
            </a:r>
            <a:r>
              <a:rPr lang="pt-BR" altLang="pt-BR" sz="1400" dirty="0" smtClean="0">
                <a:latin typeface="Arial" panose="020B0604020202020204" pitchFamily="34" charset="0"/>
              </a:rPr>
              <a:t>montagem do painel, detalhamentos dos </a:t>
            </a:r>
            <a:r>
              <a:rPr lang="pt-BR" altLang="pt-BR" sz="1400" dirty="0" err="1" smtClean="0">
                <a:latin typeface="Arial" panose="020B0604020202020204" pitchFamily="34" charset="0"/>
              </a:rPr>
              <a:t>PA’s</a:t>
            </a:r>
            <a:r>
              <a:rPr lang="pt-BR" altLang="pt-BR" sz="1400" dirty="0" smtClean="0">
                <a:latin typeface="Arial" panose="020B0604020202020204" pitchFamily="34" charset="0"/>
              </a:rPr>
              <a:t> e elaboração do orçamento</a:t>
            </a:r>
          </a:p>
        </p:txBody>
      </p:sp>
      <p:sp>
        <p:nvSpPr>
          <p:cNvPr id="76806" name="Text Box 11"/>
          <p:cNvSpPr txBox="1">
            <a:spLocks noChangeArrowheads="1"/>
          </p:cNvSpPr>
          <p:nvPr/>
        </p:nvSpPr>
        <p:spPr bwMode="auto">
          <a:xfrm>
            <a:off x="5952839" y="4186254"/>
            <a:ext cx="2065014" cy="52322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 dirty="0" smtClean="0">
                <a:latin typeface="Arial" panose="020B0604020202020204" pitchFamily="34" charset="0"/>
              </a:rPr>
              <a:t>VII. Execução </a:t>
            </a:r>
            <a:r>
              <a:rPr lang="pt-BR" altLang="pt-BR" sz="1400" dirty="0" smtClean="0">
                <a:latin typeface="Arial" panose="020B0604020202020204" pitchFamily="34" charset="0"/>
              </a:rPr>
              <a:t>da estratégia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sp>
        <p:nvSpPr>
          <p:cNvPr id="76808" name="Text Box 21"/>
          <p:cNvSpPr txBox="1">
            <a:spLocks noChangeArrowheads="1"/>
          </p:cNvSpPr>
          <p:nvPr/>
        </p:nvSpPr>
        <p:spPr bwMode="auto">
          <a:xfrm>
            <a:off x="1048353" y="5458489"/>
            <a:ext cx="2147807" cy="138499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 dirty="0" smtClean="0">
                <a:latin typeface="Arial" panose="020B0604020202020204" pitchFamily="34" charset="0"/>
              </a:rPr>
              <a:t>IV. Formulação da Estratégia: </a:t>
            </a:r>
            <a:r>
              <a:rPr lang="pt-BR" altLang="pt-BR" sz="1400" dirty="0" smtClean="0">
                <a:latin typeface="Arial" panose="020B0604020202020204" pitchFamily="34" charset="0"/>
              </a:rPr>
              <a:t>SWOT - Objetivos estratégicos e Mapa Estratégico, Indicadores, Metas e Projetos </a:t>
            </a:r>
            <a:r>
              <a:rPr lang="pt-BR" altLang="pt-BR" sz="1400" dirty="0">
                <a:latin typeface="Arial" panose="020B0604020202020204" pitchFamily="34" charset="0"/>
              </a:rPr>
              <a:t>E</a:t>
            </a:r>
            <a:r>
              <a:rPr lang="pt-BR" altLang="pt-BR" sz="1400" dirty="0" smtClean="0">
                <a:latin typeface="Arial" panose="020B0604020202020204" pitchFamily="34" charset="0"/>
              </a:rPr>
              <a:t>stratégicos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sp>
        <p:nvSpPr>
          <p:cNvPr id="76810" name="Text Box 23"/>
          <p:cNvSpPr txBox="1">
            <a:spLocks noChangeArrowheads="1"/>
          </p:cNvSpPr>
          <p:nvPr/>
        </p:nvSpPr>
        <p:spPr bwMode="auto">
          <a:xfrm>
            <a:off x="1085513" y="1972776"/>
            <a:ext cx="2046327" cy="1600438"/>
          </a:xfrm>
          <a:prstGeom prst="rect">
            <a:avLst/>
          </a:prstGeom>
          <a:gradFill rotWithShape="0">
            <a:gsLst>
              <a:gs pos="0">
                <a:srgbClr val="FFE0B3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 dirty="0" smtClean="0">
                <a:latin typeface="Arial" panose="020B0604020202020204" pitchFamily="34" charset="0"/>
              </a:rPr>
              <a:t>II. Direcionadores da estratégia:</a:t>
            </a:r>
          </a:p>
          <a:p>
            <a:pPr marL="55562" algn="ctr" eaLnBrk="1" hangingPunct="1">
              <a:spcBef>
                <a:spcPct val="0"/>
              </a:spcBef>
              <a:buNone/>
            </a:pPr>
            <a:r>
              <a:rPr lang="pt-BR" altLang="pt-BR" sz="1400" dirty="0" smtClean="0">
                <a:latin typeface="Arial" panose="020B0604020202020204" pitchFamily="34" charset="0"/>
              </a:rPr>
              <a:t>posicionamento estratégico e linha da visão (contendo expectativas de resultados)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sp>
        <p:nvSpPr>
          <p:cNvPr id="76812" name="Text Box 25"/>
          <p:cNvSpPr txBox="1">
            <a:spLocks noChangeArrowheads="1"/>
          </p:cNvSpPr>
          <p:nvPr/>
        </p:nvSpPr>
        <p:spPr bwMode="auto">
          <a:xfrm>
            <a:off x="6985346" y="2021855"/>
            <a:ext cx="2052134" cy="1169551"/>
          </a:xfrm>
          <a:prstGeom prst="rect">
            <a:avLst/>
          </a:prstGeom>
          <a:gradFill rotWithShape="0">
            <a:gsLst>
              <a:gs pos="0">
                <a:srgbClr val="FFE0B3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 dirty="0" smtClean="0">
                <a:latin typeface="Arial" panose="020B0604020202020204" pitchFamily="34" charset="0"/>
              </a:rPr>
              <a:t>IX. Reuniões do Conselho: </a:t>
            </a:r>
            <a:r>
              <a:rPr lang="pt-BR" altLang="pt-BR" sz="1400" dirty="0" smtClean="0">
                <a:latin typeface="Arial" panose="020B0604020202020204" pitchFamily="34" charset="0"/>
              </a:rPr>
              <a:t>monitoramento de resultados e projetos estratégicos   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sp>
        <p:nvSpPr>
          <p:cNvPr id="76819" name="Text Box 40"/>
          <p:cNvSpPr txBox="1">
            <a:spLocks noChangeArrowheads="1"/>
          </p:cNvSpPr>
          <p:nvPr/>
        </p:nvSpPr>
        <p:spPr bwMode="auto">
          <a:xfrm>
            <a:off x="1075907" y="962423"/>
            <a:ext cx="2055933" cy="738664"/>
          </a:xfrm>
          <a:prstGeom prst="rect">
            <a:avLst/>
          </a:prstGeom>
          <a:gradFill rotWithShape="0">
            <a:gsLst>
              <a:gs pos="0">
                <a:srgbClr val="FFC979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27000" indent="-7143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5562" indent="0" algn="ctr" eaLnBrk="1" hangingPunct="1">
              <a:spcBef>
                <a:spcPct val="0"/>
              </a:spcBef>
              <a:buNone/>
            </a:pPr>
            <a:r>
              <a:rPr lang="pt-BR" altLang="pt-BR" sz="1400" b="1" dirty="0" smtClean="0">
                <a:latin typeface="Arial" panose="020B0604020202020204" pitchFamily="34" charset="0"/>
              </a:rPr>
              <a:t>I. Ideologia</a:t>
            </a:r>
            <a:r>
              <a:rPr lang="pt-BR" altLang="pt-BR" sz="1400" dirty="0" smtClean="0">
                <a:latin typeface="Arial" panose="020B0604020202020204" pitchFamily="34" charset="0"/>
              </a:rPr>
              <a:t>: valores, negócios, missão e visão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80215" y="219947"/>
            <a:ext cx="86534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cap="all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rPr>
              <a:t>PAEX - PLANEJAMENTO e CONTROLE ESTRATÉGICOS</a:t>
            </a:r>
            <a:endParaRPr lang="pt-BR" altLang="pt-BR" sz="2400" b="1" cap="all" dirty="0">
              <a:solidFill>
                <a:schemeClr val="tx2">
                  <a:lumMod val="75000"/>
                </a:schemeClr>
              </a:solidFill>
              <a:latin typeface="+mj-lt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78805" y="3717032"/>
            <a:ext cx="8856281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 rot="16200000">
            <a:off x="-1004031" y="2054351"/>
            <a:ext cx="27713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1600" b="1" dirty="0">
                <a:latin typeface="Arial" panose="020B0604020202020204" pitchFamily="34" charset="0"/>
              </a:rPr>
              <a:t> </a:t>
            </a:r>
            <a:r>
              <a:rPr lang="pt-BR" altLang="pt-BR" sz="1400" b="1" dirty="0">
                <a:latin typeface="Arial" panose="020B0604020202020204" pitchFamily="34" charset="0"/>
              </a:rPr>
              <a:t>CONSELHO DE </a:t>
            </a:r>
            <a:r>
              <a:rPr lang="pt-BR" altLang="pt-BR" sz="1400" b="1" dirty="0" smtClean="0">
                <a:latin typeface="Arial" panose="020B0604020202020204" pitchFamily="34" charset="0"/>
              </a:rPr>
              <a:t>ADMINISTRAÇÃO</a:t>
            </a:r>
            <a:endParaRPr lang="pt-BR" sz="1400" dirty="0"/>
          </a:p>
        </p:txBody>
      </p:sp>
      <p:sp>
        <p:nvSpPr>
          <p:cNvPr id="25" name="Retângulo 24"/>
          <p:cNvSpPr/>
          <p:nvPr/>
        </p:nvSpPr>
        <p:spPr>
          <a:xfrm rot="16200000">
            <a:off x="-475210" y="5001437"/>
            <a:ext cx="1700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pt-BR" altLang="pt-BR" sz="1400" b="1" dirty="0" smtClean="0">
                <a:latin typeface="Arial" panose="020B0604020202020204" pitchFamily="34" charset="0"/>
              </a:rPr>
              <a:t>DIRETORIA EXECUTIVA</a:t>
            </a:r>
            <a:endParaRPr lang="pt-BR" sz="1400" dirty="0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083879" y="4228719"/>
            <a:ext cx="2075354" cy="73866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spcBef>
                <a:spcPct val="50000"/>
              </a:spcBef>
              <a:buFontTx/>
              <a:buNone/>
              <a:defRPr sz="1400" b="1"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pt-BR" altLang="pt-BR" dirty="0"/>
              <a:t>III. Análise ambientais: </a:t>
            </a:r>
            <a:r>
              <a:rPr lang="pt-BR" altLang="pt-BR" b="0" dirty="0"/>
              <a:t>ambientes externo e interno</a:t>
            </a:r>
          </a:p>
        </p:txBody>
      </p:sp>
      <p:cxnSp>
        <p:nvCxnSpPr>
          <p:cNvPr id="16" name="Conector de seta reta 15"/>
          <p:cNvCxnSpPr>
            <a:stCxn id="26" idx="2"/>
            <a:endCxn id="76808" idx="0"/>
          </p:cNvCxnSpPr>
          <p:nvPr/>
        </p:nvCxnSpPr>
        <p:spPr>
          <a:xfrm>
            <a:off x="2121556" y="4967383"/>
            <a:ext cx="701" cy="4911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do 18"/>
          <p:cNvCxnSpPr>
            <a:stCxn id="76808" idx="3"/>
          </p:cNvCxnSpPr>
          <p:nvPr/>
        </p:nvCxnSpPr>
        <p:spPr>
          <a:xfrm flipV="1">
            <a:off x="3196160" y="3442544"/>
            <a:ext cx="637154" cy="270844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4829579" y="3412901"/>
            <a:ext cx="12877" cy="1764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4941585" y="1439477"/>
            <a:ext cx="2065014" cy="523220"/>
          </a:xfrm>
          <a:prstGeom prst="rect">
            <a:avLst/>
          </a:prstGeom>
          <a:gradFill rotWithShape="0">
            <a:gsLst>
              <a:gs pos="0">
                <a:srgbClr val="FFE0B3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 dirty="0" smtClean="0">
                <a:latin typeface="Arial" panose="020B0604020202020204" pitchFamily="34" charset="0"/>
              </a:rPr>
              <a:t>VII. Aprovação final do plano estratégico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cxnSp>
        <p:nvCxnSpPr>
          <p:cNvPr id="62" name="Conector de seta reta 61"/>
          <p:cNvCxnSpPr/>
          <p:nvPr/>
        </p:nvCxnSpPr>
        <p:spPr>
          <a:xfrm flipV="1">
            <a:off x="5580112" y="1960663"/>
            <a:ext cx="7614" cy="32166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800" name="Conector de seta reta 76799"/>
          <p:cNvCxnSpPr/>
          <p:nvPr/>
        </p:nvCxnSpPr>
        <p:spPr>
          <a:xfrm>
            <a:off x="6371482" y="1972776"/>
            <a:ext cx="718" cy="22134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 Box 11"/>
          <p:cNvSpPr txBox="1">
            <a:spLocks noChangeArrowheads="1"/>
          </p:cNvSpPr>
          <p:nvPr/>
        </p:nvSpPr>
        <p:spPr bwMode="auto">
          <a:xfrm>
            <a:off x="6922828" y="5471368"/>
            <a:ext cx="2065014" cy="95410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 dirty="0" smtClean="0">
                <a:latin typeface="Arial" panose="020B0604020202020204" pitchFamily="34" charset="0"/>
              </a:rPr>
              <a:t>VIII. </a:t>
            </a:r>
            <a:r>
              <a:rPr lang="pt-BR" altLang="pt-BR" sz="1400" b="1" dirty="0" err="1" smtClean="0">
                <a:latin typeface="Arial" panose="020B0604020202020204" pitchFamily="34" charset="0"/>
              </a:rPr>
              <a:t>AGMs</a:t>
            </a:r>
            <a:r>
              <a:rPr lang="pt-BR" altLang="pt-BR" sz="1400" b="1" dirty="0" smtClean="0">
                <a:latin typeface="Arial" panose="020B0604020202020204" pitchFamily="34" charset="0"/>
              </a:rPr>
              <a:t>: </a:t>
            </a:r>
            <a:r>
              <a:rPr lang="pt-BR" altLang="pt-BR" sz="1400" dirty="0">
                <a:latin typeface="Arial" panose="020B0604020202020204" pitchFamily="34" charset="0"/>
              </a:rPr>
              <a:t>Avaliação de Desempenho. FCA, </a:t>
            </a:r>
            <a:r>
              <a:rPr lang="pt-BR" altLang="pt-BR" sz="1400" dirty="0" smtClean="0">
                <a:latin typeface="Arial" panose="020B0604020202020204" pitchFamily="34" charset="0"/>
              </a:rPr>
              <a:t>acompanhamento </a:t>
            </a:r>
            <a:r>
              <a:rPr lang="pt-BR" altLang="pt-BR" sz="1400" dirty="0">
                <a:latin typeface="Arial" panose="020B0604020202020204" pitchFamily="34" charset="0"/>
              </a:rPr>
              <a:t>das</a:t>
            </a:r>
            <a:br>
              <a:rPr lang="pt-BR" altLang="pt-BR" sz="1400" dirty="0">
                <a:latin typeface="Arial" panose="020B0604020202020204" pitchFamily="34" charset="0"/>
              </a:rPr>
            </a:br>
            <a:r>
              <a:rPr lang="pt-BR" altLang="pt-BR" sz="1400" dirty="0" smtClean="0">
                <a:latin typeface="Arial" panose="020B0604020202020204" pitchFamily="34" charset="0"/>
              </a:rPr>
              <a:t>Iniciativas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  <p:cxnSp>
        <p:nvCxnSpPr>
          <p:cNvPr id="76821" name="Conector de seta reta 76820"/>
          <p:cNvCxnSpPr/>
          <p:nvPr/>
        </p:nvCxnSpPr>
        <p:spPr>
          <a:xfrm flipV="1">
            <a:off x="8532440" y="3219979"/>
            <a:ext cx="0" cy="22513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823" name="Conector de seta reta 76822"/>
          <p:cNvCxnSpPr/>
          <p:nvPr/>
        </p:nvCxnSpPr>
        <p:spPr>
          <a:xfrm>
            <a:off x="7668344" y="4709474"/>
            <a:ext cx="0" cy="7618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76819" idx="2"/>
            <a:endCxn id="76810" idx="0"/>
          </p:cNvCxnSpPr>
          <p:nvPr/>
        </p:nvCxnSpPr>
        <p:spPr>
          <a:xfrm>
            <a:off x="2103874" y="1701087"/>
            <a:ext cx="4803" cy="2716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>
            <a:stCxn id="76810" idx="2"/>
            <a:endCxn id="26" idx="0"/>
          </p:cNvCxnSpPr>
          <p:nvPr/>
        </p:nvCxnSpPr>
        <p:spPr>
          <a:xfrm>
            <a:off x="2108677" y="3573214"/>
            <a:ext cx="12879" cy="6555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813" name="Text Box 27"/>
          <p:cNvSpPr txBox="1">
            <a:spLocks noChangeArrowheads="1"/>
          </p:cNvSpPr>
          <p:nvPr/>
        </p:nvSpPr>
        <p:spPr bwMode="auto">
          <a:xfrm>
            <a:off x="3326961" y="2459750"/>
            <a:ext cx="2065643" cy="954107"/>
          </a:xfrm>
          <a:prstGeom prst="rect">
            <a:avLst/>
          </a:prstGeom>
          <a:gradFill rotWithShape="0">
            <a:gsLst>
              <a:gs pos="0">
                <a:srgbClr val="FFE0B3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1400" b="1" dirty="0" smtClean="0">
                <a:latin typeface="Arial" panose="020B0604020202020204" pitchFamily="34" charset="0"/>
              </a:rPr>
              <a:t>V. Homologação </a:t>
            </a:r>
            <a:r>
              <a:rPr lang="pt-BR" altLang="pt-BR" sz="1400" dirty="0" smtClean="0">
                <a:latin typeface="Arial" panose="020B0604020202020204" pitchFamily="34" charset="0"/>
              </a:rPr>
              <a:t>do Mapa Estratégico, Indicadores, Metas e Projetos Estratégicos</a:t>
            </a:r>
            <a:endParaRPr lang="pt-BR" altLang="pt-BR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6073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QUÉ ES ESTRATÉGIA??</a:t>
            </a:r>
            <a:endParaRPr lang="pt-BR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99592" y="1124744"/>
            <a:ext cx="7633221" cy="4680520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buNone/>
            </a:pPr>
            <a:r>
              <a:rPr lang="pt-BR" sz="2000" b="1" dirty="0">
                <a:solidFill>
                  <a:srgbClr val="00214D"/>
                </a:solidFill>
              </a:rPr>
              <a:t>WRIGHT: </a:t>
            </a:r>
          </a:p>
          <a:p>
            <a:pPr algn="just">
              <a:buFontTx/>
              <a:buNone/>
            </a:pPr>
            <a:r>
              <a:rPr lang="pt-BR" sz="2000" dirty="0" smtClean="0">
                <a:solidFill>
                  <a:srgbClr val="00214D"/>
                </a:solidFill>
              </a:rPr>
              <a:t>“</a:t>
            </a:r>
            <a:r>
              <a:rPr lang="es-PY" sz="2000" dirty="0" smtClean="0">
                <a:solidFill>
                  <a:srgbClr val="00214D"/>
                </a:solidFill>
              </a:rPr>
              <a:t>Estrategia son </a:t>
            </a:r>
            <a:r>
              <a:rPr lang="es-PY" sz="2000" b="1" dirty="0" smtClean="0">
                <a:solidFill>
                  <a:srgbClr val="FF0000"/>
                </a:solidFill>
              </a:rPr>
              <a:t>los planes de la alta administración empresarial con la finalidad de</a:t>
            </a:r>
            <a:r>
              <a:rPr lang="es-PY" sz="2000" dirty="0" smtClean="0">
                <a:solidFill>
                  <a:srgbClr val="00214D"/>
                </a:solidFill>
              </a:rPr>
              <a:t> alcanzar los </a:t>
            </a:r>
            <a:r>
              <a:rPr lang="es-PY" sz="2000" b="1" dirty="0" smtClean="0">
                <a:solidFill>
                  <a:srgbClr val="FF0000"/>
                </a:solidFill>
              </a:rPr>
              <a:t>resultados esperados </a:t>
            </a:r>
            <a:r>
              <a:rPr lang="es-PY" sz="2000" dirty="0" smtClean="0">
                <a:solidFill>
                  <a:srgbClr val="00214D"/>
                </a:solidFill>
              </a:rPr>
              <a:t>a través de misiones e objetivos empresariales”</a:t>
            </a:r>
          </a:p>
          <a:p>
            <a:pPr algn="just">
              <a:buFontTx/>
              <a:buNone/>
            </a:pPr>
            <a:endParaRPr lang="es-PY" b="1" dirty="0" smtClean="0">
              <a:solidFill>
                <a:srgbClr val="00214D"/>
              </a:solidFill>
            </a:endParaRPr>
          </a:p>
          <a:p>
            <a:pPr algn="just"/>
            <a:r>
              <a:rPr lang="es-PY" sz="2000" b="1" dirty="0" smtClean="0">
                <a:solidFill>
                  <a:srgbClr val="00214D"/>
                </a:solidFill>
              </a:rPr>
              <a:t>DRUCKER: </a:t>
            </a:r>
          </a:p>
          <a:p>
            <a:pPr algn="just"/>
            <a:r>
              <a:rPr lang="es-PY" sz="2000" dirty="0" smtClean="0">
                <a:solidFill>
                  <a:srgbClr val="00214D"/>
                </a:solidFill>
              </a:rPr>
              <a:t>“Pode ser entendida como el concepto central que rige el negocio. </a:t>
            </a:r>
            <a:br>
              <a:rPr lang="es-PY" sz="2000" dirty="0" smtClean="0">
                <a:solidFill>
                  <a:srgbClr val="00214D"/>
                </a:solidFill>
              </a:rPr>
            </a:br>
            <a:r>
              <a:rPr lang="es-PY" sz="2000" dirty="0" smtClean="0">
                <a:solidFill>
                  <a:srgbClr val="00214D"/>
                </a:solidFill>
              </a:rPr>
              <a:t>Es fundamental para la organización entender y crear</a:t>
            </a:r>
            <a:r>
              <a:rPr lang="es-PY" sz="2000" b="1" dirty="0" smtClean="0">
                <a:solidFill>
                  <a:srgbClr val="FF0000"/>
                </a:solidFill>
              </a:rPr>
              <a:t> «valor para el cliente.»</a:t>
            </a:r>
          </a:p>
          <a:p>
            <a:pPr algn="just">
              <a:buFontTx/>
              <a:buNone/>
            </a:pPr>
            <a:endParaRPr lang="es-PY" b="1" dirty="0" smtClean="0">
              <a:solidFill>
                <a:srgbClr val="00214D"/>
              </a:solidFill>
            </a:endParaRPr>
          </a:p>
          <a:p>
            <a:pPr algn="just"/>
            <a:r>
              <a:rPr lang="es-PY" sz="2000" b="1" dirty="0" smtClean="0">
                <a:solidFill>
                  <a:srgbClr val="00214D"/>
                </a:solidFill>
              </a:rPr>
              <a:t>CHANDLER: </a:t>
            </a:r>
          </a:p>
          <a:p>
            <a:pPr algn="just"/>
            <a:r>
              <a:rPr lang="es-PY" sz="2000" dirty="0" smtClean="0">
                <a:solidFill>
                  <a:srgbClr val="00214D"/>
                </a:solidFill>
              </a:rPr>
              <a:t>“Estrategia es fundamental en cualquier organización. </a:t>
            </a:r>
            <a:r>
              <a:rPr lang="es-PY" sz="2000" b="1" dirty="0" smtClean="0">
                <a:solidFill>
                  <a:srgbClr val="FF0000"/>
                </a:solidFill>
              </a:rPr>
              <a:t>Es la estructura empresarial la que sigue a la estrategia </a:t>
            </a:r>
            <a:r>
              <a:rPr lang="es-PY" sz="2000" b="1" dirty="0">
                <a:solidFill>
                  <a:srgbClr val="FF0000"/>
                </a:solidFill>
              </a:rPr>
              <a:t>y</a:t>
            </a:r>
            <a:r>
              <a:rPr lang="es-PY" sz="2000" b="1" dirty="0" smtClean="0">
                <a:solidFill>
                  <a:srgbClr val="FF0000"/>
                </a:solidFill>
              </a:rPr>
              <a:t> no al contrario</a:t>
            </a:r>
            <a:r>
              <a:rPr lang="es-PY" sz="2000" dirty="0" smtClean="0">
                <a:solidFill>
                  <a:srgbClr val="00214D"/>
                </a:solidFill>
              </a:rPr>
              <a:t>. Es la determinación de metas y objetivos de largo plazo, así como la definición de cursos de acción y recursos para la realización de esas metas.”</a:t>
            </a:r>
            <a:endParaRPr lang="es-PY" sz="2000" dirty="0">
              <a:solidFill>
                <a:srgbClr val="0021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263525" y="696687"/>
            <a:ext cx="8629650" cy="543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50838" indent="-35083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42000" indent="-342000" algn="just" eaLnBrk="1" fontAlgn="base" hangingPunct="1">
              <a:spcBef>
                <a:spcPts val="1400"/>
              </a:spcBef>
              <a:spcAft>
                <a:spcPct val="0"/>
              </a:spcAft>
              <a:buClr>
                <a:srgbClr val="5E5C83"/>
              </a:buClr>
              <a:buFont typeface="Wingdings" panose="05000000000000000000" pitchFamily="2" charset="2"/>
              <a:buChar char="§"/>
            </a:pPr>
            <a:r>
              <a:rPr lang="es-PY" altLang="pt-BR" sz="2400" b="1" dirty="0" smtClean="0">
                <a:solidFill>
                  <a:srgbClr val="FF0000"/>
                </a:solidFill>
              </a:rPr>
              <a:t>Es la búsqueda permanente de ventajas competitivas sustentables….</a:t>
            </a:r>
            <a:endParaRPr lang="es-PY" altLang="pt-BR" sz="2400" dirty="0" smtClean="0">
              <a:solidFill>
                <a:prstClr val="black"/>
              </a:solidFill>
            </a:endParaRPr>
          </a:p>
          <a:p>
            <a:pPr marL="342000" indent="-342000" algn="just" eaLnBrk="1" fontAlgn="base" hangingPunct="1">
              <a:spcBef>
                <a:spcPts val="1400"/>
              </a:spcBef>
              <a:spcAft>
                <a:spcPct val="0"/>
              </a:spcAft>
              <a:buClr>
                <a:srgbClr val="5E5C83"/>
              </a:buClr>
              <a:buFont typeface="Wingdings" panose="05000000000000000000" pitchFamily="2" charset="2"/>
              <a:buChar char="§"/>
            </a:pPr>
            <a:r>
              <a:rPr lang="es-PY" altLang="pt-BR" sz="2400" dirty="0" smtClean="0">
                <a:solidFill>
                  <a:prstClr val="black"/>
                </a:solidFill>
              </a:rPr>
              <a:t>...obtenidas por un proceso constante de seguimiento e de </a:t>
            </a:r>
            <a:r>
              <a:rPr lang="es-PY" altLang="pt-BR" sz="2400" b="1" dirty="0" smtClean="0">
                <a:solidFill>
                  <a:srgbClr val="FF0000"/>
                </a:solidFill>
              </a:rPr>
              <a:t>análisis del ambiente externo e interno</a:t>
            </a:r>
            <a:r>
              <a:rPr lang="es-PY" altLang="pt-BR" sz="2400" dirty="0" smtClean="0">
                <a:solidFill>
                  <a:prstClr val="black"/>
                </a:solidFill>
              </a:rPr>
              <a:t>, lo que lleva al ejercicio de opciones excluyentes,  a un comprometimiento de recursos y a un </a:t>
            </a:r>
            <a:r>
              <a:rPr lang="es-PY" altLang="pt-BR" sz="2400" b="1" dirty="0" smtClean="0">
                <a:solidFill>
                  <a:srgbClr val="FF0000"/>
                </a:solidFill>
              </a:rPr>
              <a:t>posicionamiento diferenciado en el mercado...</a:t>
            </a:r>
          </a:p>
          <a:p>
            <a:pPr marL="342000" indent="-342000" algn="just" eaLnBrk="1" fontAlgn="base" hangingPunct="1">
              <a:spcBef>
                <a:spcPts val="1400"/>
              </a:spcBef>
              <a:spcAft>
                <a:spcPct val="0"/>
              </a:spcAft>
              <a:buClr>
                <a:srgbClr val="5E5C83"/>
              </a:buClr>
              <a:buFont typeface="Wingdings" panose="05000000000000000000" pitchFamily="2" charset="2"/>
              <a:buChar char="§"/>
            </a:pPr>
            <a:r>
              <a:rPr lang="es-PY" altLang="pt-BR" sz="2400" dirty="0" smtClean="0">
                <a:solidFill>
                  <a:prstClr val="black"/>
                </a:solidFill>
              </a:rPr>
              <a:t>...La constante definición e redefinición del propósito de la  organización en términos  </a:t>
            </a:r>
            <a:r>
              <a:rPr lang="es-PY" altLang="pt-BR" sz="2400" b="1" dirty="0" smtClean="0">
                <a:solidFill>
                  <a:srgbClr val="FF0000"/>
                </a:solidFill>
              </a:rPr>
              <a:t>de misión, visión, objetivos de largo plazo, </a:t>
            </a:r>
            <a:r>
              <a:rPr lang="es-PY" altLang="pt-BR" sz="2400" dirty="0" smtClean="0">
                <a:solidFill>
                  <a:prstClr val="black"/>
                </a:solidFill>
              </a:rPr>
              <a:t>programas de acción y recursos disponibles.</a:t>
            </a:r>
          </a:p>
          <a:p>
            <a:pPr marL="342000" indent="-342000" algn="just" eaLnBrk="1" fontAlgn="base" hangingPunct="1">
              <a:spcBef>
                <a:spcPts val="1400"/>
              </a:spcBef>
              <a:spcAft>
                <a:spcPct val="0"/>
              </a:spcAft>
              <a:buClr>
                <a:srgbClr val="5E5C83"/>
              </a:buClr>
              <a:buFont typeface="Wingdings" panose="05000000000000000000" pitchFamily="2" charset="2"/>
              <a:buChar char="§"/>
            </a:pPr>
            <a:r>
              <a:rPr lang="es-PY" altLang="pt-BR" sz="2400" spc="-10" dirty="0" smtClean="0">
                <a:solidFill>
                  <a:prstClr val="black"/>
                </a:solidFill>
              </a:rPr>
              <a:t>...Los negocios en que a empresa está o debería estar actuando...</a:t>
            </a:r>
          </a:p>
          <a:p>
            <a:pPr marL="342000" indent="-342000" algn="just" eaLnBrk="1" fontAlgn="base" hangingPunct="1">
              <a:spcBef>
                <a:spcPts val="1400"/>
              </a:spcBef>
              <a:spcAft>
                <a:spcPct val="0"/>
              </a:spcAft>
              <a:buClr>
                <a:srgbClr val="5E5C83"/>
              </a:buClr>
              <a:buFont typeface="Wingdings" panose="05000000000000000000" pitchFamily="2" charset="2"/>
              <a:buChar char="§"/>
            </a:pPr>
            <a:r>
              <a:rPr lang="es-PY" altLang="pt-BR" sz="2400" dirty="0" smtClean="0">
                <a:solidFill>
                  <a:prstClr val="black"/>
                </a:solidFill>
              </a:rPr>
              <a:t>...</a:t>
            </a:r>
            <a:r>
              <a:rPr lang="es-PY" altLang="pt-BR" sz="2400" b="1" dirty="0" smtClean="0">
                <a:solidFill>
                  <a:srgbClr val="FF0000"/>
                </a:solidFill>
              </a:rPr>
              <a:t>Con foco en la creación de valor </a:t>
            </a:r>
            <a:r>
              <a:rPr lang="es-PY" altLang="pt-BR" sz="2400" dirty="0" smtClean="0">
                <a:solidFill>
                  <a:prstClr val="black"/>
                </a:solidFill>
              </a:rPr>
              <a:t>para os grupos de interés de la empresa (</a:t>
            </a:r>
            <a:r>
              <a:rPr lang="es-PY" altLang="pt-BR" sz="2400" i="1" dirty="0" err="1" smtClean="0">
                <a:solidFill>
                  <a:prstClr val="black"/>
                </a:solidFill>
              </a:rPr>
              <a:t>stakeholders</a:t>
            </a:r>
            <a:r>
              <a:rPr lang="es-PY" altLang="pt-BR" sz="2400" dirty="0" smtClean="0">
                <a:solidFill>
                  <a:prstClr val="black"/>
                </a:solidFill>
              </a:rPr>
              <a:t>).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0864" y="36825"/>
            <a:ext cx="868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1D1B36"/>
                </a:solidFill>
                <a:latin typeface="Rockwell" panose="02060603020205020403" pitchFamily="18" charset="0"/>
              </a:rPr>
              <a:t> </a:t>
            </a:r>
            <a:r>
              <a:rPr lang="es-AR" sz="2400" b="1" dirty="0" smtClean="0">
                <a:solidFill>
                  <a:srgbClr val="1D1B36"/>
                </a:solidFill>
                <a:latin typeface="Rockwell" panose="02060603020205020403" pitchFamily="18" charset="0"/>
              </a:rPr>
              <a:t>Qué es Estrategia</a:t>
            </a:r>
            <a:r>
              <a:rPr lang="pt-BR" sz="2400" b="1" dirty="0" smtClean="0">
                <a:solidFill>
                  <a:srgbClr val="1D1B36"/>
                </a:solidFill>
                <a:latin typeface="Rockwell" panose="02060603020205020403" pitchFamily="18" charset="0"/>
              </a:rPr>
              <a:t>?</a:t>
            </a:r>
            <a:endParaRPr lang="pt-BR" sz="2400" b="1" dirty="0">
              <a:solidFill>
                <a:srgbClr val="1D1B36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0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705023" y="5277222"/>
            <a:ext cx="6119813" cy="8175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4000" b="1" dirty="0">
                <a:solidFill>
                  <a:srgbClr val="17375E"/>
                </a:solidFill>
                <a:latin typeface="+mn-lt"/>
                <a:cs typeface="Arial" pitchFamily="34" charset="0"/>
              </a:rPr>
              <a:t>Ambiente Interno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358802" y="812329"/>
            <a:ext cx="6284912" cy="817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4000" b="1" dirty="0">
                <a:solidFill>
                  <a:srgbClr val="17375E"/>
                </a:solidFill>
                <a:latin typeface="+mn-lt"/>
                <a:cs typeface="Arial" pitchFamily="34" charset="0"/>
              </a:rPr>
              <a:t>Ambiente Externo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664518" y="5825134"/>
            <a:ext cx="2052638" cy="4841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3200" b="1" dirty="0">
                <a:latin typeface="+mn-lt"/>
                <a:cs typeface="Arial" pitchFamily="34" charset="0"/>
              </a:rPr>
              <a:t>Recursos</a:t>
            </a:r>
            <a:endParaRPr lang="pt-BR" sz="4400" b="1" dirty="0">
              <a:latin typeface="+mn-lt"/>
              <a:cs typeface="Arial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6364288" y="1338585"/>
            <a:ext cx="2303462" cy="8175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3200" b="1" dirty="0">
                <a:latin typeface="+mn-lt"/>
                <a:cs typeface="Arial" pitchFamily="34" charset="0"/>
              </a:rPr>
              <a:t>Objetivos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76026" y="196850"/>
            <a:ext cx="2037234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pt-BR"/>
            </a:defPPr>
            <a:lvl1pPr>
              <a:defRPr sz="2800" b="1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s-PY" sz="2400" dirty="0" smtClean="0">
                <a:solidFill>
                  <a:srgbClr val="17375E"/>
                </a:solidFill>
              </a:rPr>
              <a:t>ESTRATEGIA</a:t>
            </a:r>
            <a:endParaRPr lang="es-PY" sz="2400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0" grpId="0" build="p"/>
      <p:bldP spid="11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7000</TotalTime>
  <Words>2907</Words>
  <Application>Microsoft Office PowerPoint</Application>
  <PresentationFormat>Apresentação na tela (4:3)</PresentationFormat>
  <Paragraphs>624</Paragraphs>
  <Slides>52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52</vt:i4>
      </vt:variant>
    </vt:vector>
  </HeadingPairs>
  <TitlesOfParts>
    <vt:vector size="54" baseType="lpstr">
      <vt:lpstr>Tema do Office</vt:lpstr>
      <vt:lpstr>1_Tema do Office</vt:lpstr>
      <vt:lpstr>Apresentação do PowerPoint</vt:lpstr>
      <vt:lpstr> </vt:lpstr>
      <vt:lpstr>Apresentação do PowerPoint</vt:lpstr>
      <vt:lpstr>Actividad Inicial... Warm up!!</vt:lpstr>
      <vt:lpstr>Apresentação do PowerPoint</vt:lpstr>
      <vt:lpstr>Apresentação do PowerPoint</vt:lpstr>
      <vt:lpstr> QUÉ ES ESTRATÉGIA??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FORMULACIÓN  DE LA ESTRATEGIA – ANÁLISIS SWOT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The Business Model Canvas</vt:lpstr>
      <vt:lpstr>Apresentação do PowerPoint</vt:lpstr>
      <vt:lpstr>Proyecto empresarial Puntos relevantes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 Ank</dc:creator>
  <cp:lastModifiedBy>Usuario</cp:lastModifiedBy>
  <cp:revision>495</cp:revision>
  <cp:lastPrinted>2013-12-03T18:59:48Z</cp:lastPrinted>
  <dcterms:created xsi:type="dcterms:W3CDTF">2013-10-23T11:49:06Z</dcterms:created>
  <dcterms:modified xsi:type="dcterms:W3CDTF">2017-06-07T12:20:48Z</dcterms:modified>
</cp:coreProperties>
</file>